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63" r:id="rId2"/>
    <p:sldId id="262" r:id="rId3"/>
    <p:sldId id="327" r:id="rId4"/>
    <p:sldId id="1105" r:id="rId5"/>
    <p:sldId id="1083" r:id="rId6"/>
    <p:sldId id="1190" r:id="rId7"/>
    <p:sldId id="292" r:id="rId8"/>
    <p:sldId id="1070" r:id="rId9"/>
    <p:sldId id="1071" r:id="rId10"/>
    <p:sldId id="373" r:id="rId11"/>
    <p:sldId id="370" r:id="rId12"/>
    <p:sldId id="1087" r:id="rId13"/>
    <p:sldId id="1107" r:id="rId14"/>
    <p:sldId id="264" r:id="rId15"/>
    <p:sldId id="1085" r:id="rId16"/>
    <p:sldId id="1108" r:id="rId17"/>
    <p:sldId id="108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ncent Gardeux" initials="VG" lastIdx="1" clrIdx="0">
    <p:extLst>
      <p:ext uri="{19B8F6BF-5375-455C-9EA6-DF929625EA0E}">
        <p15:presenceInfo xmlns:p15="http://schemas.microsoft.com/office/powerpoint/2012/main" userId="87071d016a87cbc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80FF"/>
    <a:srgbClr val="1F4E79"/>
    <a:srgbClr val="FF8080"/>
    <a:srgbClr val="80BF40"/>
    <a:srgbClr val="80FF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332" autoAdjust="0"/>
    <p:restoredTop sz="91518" autoAdjust="0"/>
  </p:normalViewPr>
  <p:slideViewPr>
    <p:cSldViewPr snapToGrid="0">
      <p:cViewPr varScale="1">
        <p:scale>
          <a:sx n="115" d="100"/>
          <a:sy n="115" d="100"/>
        </p:scale>
        <p:origin x="126" y="4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5" d="100"/>
          <a:sy n="95" d="100"/>
        </p:scale>
        <p:origin x="366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7FE6AE8-E4D9-4532-8D76-5A975F5561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89E9C8-0141-4CA4-82A7-D61CB73345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31F5D2-1EE0-4B6C-BF56-942F61995378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15EB59-F221-4E8F-AA83-033600525AE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23AE2C-4F25-4852-93B6-2AD5D33C9CD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789F1E-BF02-441E-BCCB-5AFBAA884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7383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gif>
</file>

<file path=ppt/media/image33.png>
</file>

<file path=ppt/media/image34.jpe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tiff>
</file>

<file path=ppt/media/image49.png>
</file>

<file path=ppt/media/image5.tif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36EA1B-B309-4738-9FAB-B9321569DC12}" type="datetimeFigureOut">
              <a:rPr lang="fr-FR" smtClean="0"/>
              <a:t>16/10/2023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860D71-EBC5-43C6-A4DA-6822BBC406A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1920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32E61E-49D2-4709-910E-BFF03530B1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896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60D71-EBC5-43C6-A4DA-6822BBC406A1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2278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4E816-77FE-4D42-83A4-2FA630D20EFD}" type="slidenum">
              <a:rPr lang="fr-CH" smtClean="0"/>
              <a:t>8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167054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4E816-77FE-4D42-83A4-2FA630D20EFD}" type="slidenum">
              <a:rPr lang="fr-CH" smtClean="0"/>
              <a:t>9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861404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4FC923D-DA4D-45E5-AB18-DBE94CE5CCE8}"/>
              </a:ext>
            </a:extLst>
          </p:cNvPr>
          <p:cNvSpPr/>
          <p:nvPr userDrawn="1"/>
        </p:nvSpPr>
        <p:spPr>
          <a:xfrm>
            <a:off x="0" y="6546700"/>
            <a:ext cx="12192000" cy="3113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>
              <a:tabLst>
                <a:tab pos="8791575" algn="l"/>
              </a:tabLst>
            </a:pPr>
            <a:r>
              <a:rPr lang="fr-CH" sz="1200" dirty="0"/>
              <a:t>2023 SIB Course – </a:t>
            </a:r>
            <a:r>
              <a:rPr lang="fr-CH" sz="1200" dirty="0" err="1"/>
              <a:t>Using</a:t>
            </a:r>
            <a:r>
              <a:rPr lang="fr-CH" sz="1200" dirty="0"/>
              <a:t> ASAP for single-</a:t>
            </a:r>
            <a:r>
              <a:rPr lang="fr-CH" sz="1200" dirty="0" err="1"/>
              <a:t>cell</a:t>
            </a:r>
            <a:r>
              <a:rPr lang="fr-CH" sz="1200" dirty="0"/>
              <a:t> </a:t>
            </a:r>
            <a:r>
              <a:rPr lang="fr-CH" sz="1200" dirty="0" err="1"/>
              <a:t>analysis</a:t>
            </a:r>
            <a:endParaRPr lang="fr-CH" sz="12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4FE23D-61BF-42AE-A619-795E8FC20C29}"/>
              </a:ext>
            </a:extLst>
          </p:cNvPr>
          <p:cNvSpPr/>
          <p:nvPr userDrawn="1"/>
        </p:nvSpPr>
        <p:spPr>
          <a:xfrm>
            <a:off x="0" y="0"/>
            <a:ext cx="12192000" cy="8275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C8CC6DEE-D401-44CD-BA87-122F516CAA1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48" y="124417"/>
            <a:ext cx="1202141" cy="601071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D24BBB0-2DC3-456C-B3C1-868CE9DA33B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68966" y="35078"/>
            <a:ext cx="1395632" cy="757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401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6421D8-5C2B-4F64-8615-02359856A65A}"/>
              </a:ext>
            </a:extLst>
          </p:cNvPr>
          <p:cNvSpPr/>
          <p:nvPr userDrawn="1"/>
        </p:nvSpPr>
        <p:spPr>
          <a:xfrm>
            <a:off x="0" y="0"/>
            <a:ext cx="12192000" cy="8275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E95CB3-05BC-48AA-97D2-E7BBFD9AAF6B}"/>
              </a:ext>
            </a:extLst>
          </p:cNvPr>
          <p:cNvSpPr/>
          <p:nvPr userDrawn="1"/>
        </p:nvSpPr>
        <p:spPr>
          <a:xfrm>
            <a:off x="0" y="6546700"/>
            <a:ext cx="12192000" cy="3113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>
              <a:tabLst>
                <a:tab pos="8791575" algn="l"/>
              </a:tabLst>
            </a:pPr>
            <a:r>
              <a:rPr lang="fr-CH" sz="1200" dirty="0"/>
              <a:t>2023 SIB Course – </a:t>
            </a:r>
            <a:r>
              <a:rPr lang="fr-CH" sz="1200" dirty="0" err="1"/>
              <a:t>Using</a:t>
            </a:r>
            <a:r>
              <a:rPr lang="fr-CH" sz="1200" dirty="0"/>
              <a:t> ASAP for single-</a:t>
            </a:r>
            <a:r>
              <a:rPr lang="fr-CH" sz="1200" dirty="0" err="1"/>
              <a:t>cell</a:t>
            </a:r>
            <a:r>
              <a:rPr lang="fr-CH" sz="1200" dirty="0"/>
              <a:t> </a:t>
            </a:r>
            <a:r>
              <a:rPr lang="fr-CH" sz="1200" dirty="0" err="1"/>
              <a:t>analysis</a:t>
            </a:r>
            <a:endParaRPr lang="fr-CH" sz="1200" dirty="0"/>
          </a:p>
        </p:txBody>
      </p:sp>
    </p:spTree>
    <p:extLst>
      <p:ext uri="{BB962C8B-B14F-4D97-AF65-F5344CB8AC3E}">
        <p14:creationId xmlns:p14="http://schemas.microsoft.com/office/powerpoint/2010/main" val="22532641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6192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430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40.jpeg"/><Relationship Id="rId7" Type="http://schemas.openxmlformats.org/officeDocument/2006/relationships/image" Target="../media/image43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39.png"/><Relationship Id="rId9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seq.com/support/ngs/how-can-unique-molecular-identifiers-help-to-reduce-quantitative-biases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seq.com/support/ngs/how-can-unique-molecular-identifiers-help-to-reduce-quantitative-biases" TargetMode="External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hyperlink" Target="http://journals.plos.org/plosgenetics/article?id=10.1371/journal.pgen.1004126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hyperlink" Target="https://www.sciencedirect.com/science/article/pii/S096800042100027X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nature.com/articles/nmeth.2992" TargetMode="External"/><Relationship Id="rId5" Type="http://schemas.openxmlformats.org/officeDocument/2006/relationships/hyperlink" Target="http://www.nature.com/nmeth/journal/v13/n3/full/nmeth.3728.html" TargetMode="External"/><Relationship Id="rId4" Type="http://schemas.openxmlformats.org/officeDocument/2006/relationships/hyperlink" Target="http://www.nature.com/nmeth/journal/v12/n6/full/nmeth.3370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ciencedirect.com/science/article/pii/S109727651500341X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hyperlink" Target="https://doi.org/10.1016/j.coisb.2017.07.004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hyperlink" Target="https://flycellatlas.org/" TargetMode="External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12" Type="http://schemas.openxmlformats.org/officeDocument/2006/relationships/hyperlink" Target="https://asap.epfl.ch/" TargetMode="External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11" Type="http://schemas.openxmlformats.org/officeDocument/2006/relationships/hyperlink" Target="https://scope.aertslab.org/" TargetMode="External"/><Relationship Id="rId5" Type="http://schemas.openxmlformats.org/officeDocument/2006/relationships/image" Target="../media/image21.png"/><Relationship Id="rId15" Type="http://schemas.openxmlformats.org/officeDocument/2006/relationships/image" Target="../media/image27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Relationship Id="rId14" Type="http://schemas.openxmlformats.org/officeDocument/2006/relationships/hyperlink" Target="https://www.science.org/doi/10.1126/science.abk2432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ciencedirect.com/science/article/pii/S1672022921000486" TargetMode="Externa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idx="4294967295"/>
          </p:nvPr>
        </p:nvSpPr>
        <p:spPr>
          <a:xfrm>
            <a:off x="0" y="2568633"/>
            <a:ext cx="12192000" cy="1084532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Using ASAP for Single-Cell analysis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4294967295"/>
          </p:nvPr>
        </p:nvSpPr>
        <p:spPr>
          <a:xfrm>
            <a:off x="2687422" y="4437007"/>
            <a:ext cx="6400800" cy="1752600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Vincent Gardeux</a:t>
            </a:r>
          </a:p>
          <a:p>
            <a:pPr marL="0" indent="0" algn="ctr">
              <a:buNone/>
            </a:pPr>
            <a:r>
              <a:rPr lang="fr-CH" sz="1800" i="1" dirty="0" err="1">
                <a:cs typeface="Arial" panose="020B0604020202020204" pitchFamily="34" charset="0"/>
              </a:rPr>
              <a:t>Deplancke’s</a:t>
            </a:r>
            <a:r>
              <a:rPr lang="fr-CH" sz="1800" i="1" dirty="0">
                <a:cs typeface="Arial" panose="020B0604020202020204" pitchFamily="34" charset="0"/>
              </a:rPr>
              <a:t> </a:t>
            </a:r>
            <a:r>
              <a:rPr lang="fr-CH" sz="1800" i="1" dirty="0" err="1">
                <a:cs typeface="Arial" panose="020B0604020202020204" pitchFamily="34" charset="0"/>
              </a:rPr>
              <a:t>Laboratory</a:t>
            </a:r>
            <a:r>
              <a:rPr lang="fr-CH" sz="1800" i="1" dirty="0">
                <a:cs typeface="Arial" panose="020B0604020202020204" pitchFamily="34" charset="0"/>
              </a:rPr>
              <a:t> of </a:t>
            </a:r>
            <a:r>
              <a:rPr lang="fr-CH" sz="1800" i="1" dirty="0" err="1">
                <a:cs typeface="Arial" panose="020B0604020202020204" pitchFamily="34" charset="0"/>
              </a:rPr>
              <a:t>Systems</a:t>
            </a:r>
            <a:r>
              <a:rPr lang="fr-CH" sz="1800" i="1" dirty="0">
                <a:cs typeface="Arial" panose="020B0604020202020204" pitchFamily="34" charset="0"/>
              </a:rPr>
              <a:t> </a:t>
            </a:r>
            <a:r>
              <a:rPr lang="fr-CH" sz="1800" i="1" dirty="0" err="1">
                <a:cs typeface="Arial" panose="020B0604020202020204" pitchFamily="34" charset="0"/>
              </a:rPr>
              <a:t>Biology</a:t>
            </a:r>
            <a:r>
              <a:rPr lang="fr-CH" sz="1800" i="1" dirty="0">
                <a:cs typeface="Arial" panose="020B0604020202020204" pitchFamily="34" charset="0"/>
              </a:rPr>
              <a:t> and </a:t>
            </a:r>
            <a:r>
              <a:rPr lang="fr-CH" sz="1800" i="1" dirty="0" err="1">
                <a:cs typeface="Arial" panose="020B0604020202020204" pitchFamily="34" charset="0"/>
              </a:rPr>
              <a:t>Genetics</a:t>
            </a:r>
            <a:endParaRPr lang="fr-CH" sz="1800" i="1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fr-CH" sz="1800" i="1" dirty="0">
                <a:cs typeface="Arial" panose="020B0604020202020204" pitchFamily="34" charset="0"/>
              </a:rPr>
              <a:t>Ecole Polytechnique Fédérale de Lausanne (EPFL), </a:t>
            </a:r>
            <a:r>
              <a:rPr lang="fr-CH" sz="1800" i="1" dirty="0" err="1">
                <a:cs typeface="Arial" panose="020B0604020202020204" pitchFamily="34" charset="0"/>
              </a:rPr>
              <a:t>Switzerland</a:t>
            </a:r>
            <a:endParaRPr lang="fr-FR" sz="1800" i="1" dirty="0">
              <a:cs typeface="Arial" panose="020B0604020202020204" pitchFamily="34" charset="0"/>
            </a:endParaRPr>
          </a:p>
          <a:p>
            <a:endParaRPr lang="fr-FR" sz="1800" i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08B3F03-5613-4ED8-9DEF-D87C6610511B}"/>
              </a:ext>
            </a:extLst>
          </p:cNvPr>
          <p:cNvSpPr/>
          <p:nvPr/>
        </p:nvSpPr>
        <p:spPr>
          <a:xfrm>
            <a:off x="8945598" y="820265"/>
            <a:ext cx="32464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2000" b="1" i="0" dirty="0"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2023 SIB Course (Online)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07A9F3-F9C5-46E5-95AD-C17FD00F48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447" y="1045645"/>
            <a:ext cx="4105758" cy="84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261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45EB88E5-0308-4431-9601-781587A1768C}"/>
              </a:ext>
            </a:extLst>
          </p:cNvPr>
          <p:cNvSpPr/>
          <p:nvPr/>
        </p:nvSpPr>
        <p:spPr>
          <a:xfrm>
            <a:off x="0" y="1"/>
            <a:ext cx="12192000" cy="5636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hape 1225"/>
          <p:cNvSpPr/>
          <p:nvPr/>
        </p:nvSpPr>
        <p:spPr>
          <a:xfrm>
            <a:off x="3632570" y="4550708"/>
            <a:ext cx="4982133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457200"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sz="2400" dirty="0">
                <a:latin typeface="Arial" panose="020B0604020202020204" pitchFamily="34" charset="0"/>
                <a:cs typeface="Arial" panose="020B0604020202020204" pitchFamily="34" charset="0"/>
              </a:rPr>
              <a:t>Study-specific downstream analyses</a:t>
            </a:r>
          </a:p>
          <a:p>
            <a:pPr defTabSz="457200"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sz="2400" dirty="0">
                <a:latin typeface="Arial" panose="020B0604020202020204" pitchFamily="34" charset="0"/>
                <a:cs typeface="Arial" panose="020B0604020202020204" pitchFamily="34" charset="0"/>
              </a:rPr>
              <a:t>to generate new biological insight</a:t>
            </a:r>
          </a:p>
        </p:txBody>
      </p:sp>
      <p:sp>
        <p:nvSpPr>
          <p:cNvPr id="5" name="Shape 1226"/>
          <p:cNvSpPr/>
          <p:nvPr/>
        </p:nvSpPr>
        <p:spPr>
          <a:xfrm flipH="1" flipV="1">
            <a:off x="5905460" y="1124191"/>
            <a:ext cx="0" cy="333134"/>
          </a:xfrm>
          <a:prstGeom prst="line">
            <a:avLst/>
          </a:prstGeom>
          <a:ln w="38100">
            <a:solidFill>
              <a:srgbClr val="000000"/>
            </a:solidFill>
            <a:miter/>
            <a:headEnd type="stealth"/>
          </a:ln>
        </p:spPr>
        <p:txBody>
          <a:bodyPr lIns="45719" rIns="45719"/>
          <a:lstStyle/>
          <a:p>
            <a:pPr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8" name="Shape 1229"/>
          <p:cNvSpPr/>
          <p:nvPr/>
        </p:nvSpPr>
        <p:spPr>
          <a:xfrm>
            <a:off x="4434179" y="1339293"/>
            <a:ext cx="2952088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 algn="l" defTabSz="457200">
              <a:defRPr sz="30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Demultiplexing &amp; </a:t>
            </a:r>
            <a:r>
              <a:rPr sz="2400" dirty="0"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hape 1230"/>
          <p:cNvSpPr/>
          <p:nvPr/>
        </p:nvSpPr>
        <p:spPr>
          <a:xfrm>
            <a:off x="4002383" y="3719850"/>
            <a:ext cx="4066176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 algn="l" defTabSz="457200">
              <a:defRPr sz="30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sz="2400" dirty="0" err="1">
                <a:latin typeface="Arial" panose="020B0604020202020204" pitchFamily="34" charset="0"/>
                <a:cs typeface="Arial" panose="020B0604020202020204" pitchFamily="34" charset="0"/>
              </a:rPr>
              <a:t>Normali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sz="2400" dirty="0" err="1">
                <a:latin typeface="Arial" panose="020B0604020202020204" pitchFamily="34" charset="0"/>
                <a:cs typeface="Arial" panose="020B0604020202020204" pitchFamily="34" charset="0"/>
              </a:rPr>
              <a:t>ation</a:t>
            </a:r>
            <a:r>
              <a:rPr sz="2400" dirty="0">
                <a:latin typeface="Arial" panose="020B0604020202020204" pitchFamily="34" charset="0"/>
                <a:cs typeface="Arial" panose="020B0604020202020204" pitchFamily="34" charset="0"/>
              </a:rPr>
              <a:t>, noise removal</a:t>
            </a:r>
          </a:p>
        </p:txBody>
      </p:sp>
      <p:sp>
        <p:nvSpPr>
          <p:cNvPr id="12" name="Shape 1234"/>
          <p:cNvSpPr/>
          <p:nvPr/>
        </p:nvSpPr>
        <p:spPr>
          <a:xfrm>
            <a:off x="4151078" y="3038847"/>
            <a:ext cx="3889845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 algn="l" defTabSz="457200">
              <a:defRPr sz="30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sz="2400" dirty="0">
                <a:latin typeface="Arial" panose="020B0604020202020204" pitchFamily="34" charset="0"/>
                <a:cs typeface="Arial" panose="020B0604020202020204" pitchFamily="34" charset="0"/>
              </a:rPr>
              <a:t>Quality control &amp; filtering (II)</a:t>
            </a:r>
          </a:p>
        </p:txBody>
      </p:sp>
      <p:sp>
        <p:nvSpPr>
          <p:cNvPr id="15" name="Shape 1238"/>
          <p:cNvSpPr/>
          <p:nvPr/>
        </p:nvSpPr>
        <p:spPr>
          <a:xfrm>
            <a:off x="3838493" y="619005"/>
            <a:ext cx="4202430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 algn="l" defTabSz="457200">
              <a:defRPr sz="30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sz="2400" dirty="0">
                <a:latin typeface="Arial" panose="020B0604020202020204" pitchFamily="34" charset="0"/>
                <a:cs typeface="Arial" panose="020B0604020202020204" pitchFamily="34" charset="0"/>
              </a:rPr>
              <a:t>Mapping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reference genome</a:t>
            </a:r>
            <a:endParaRPr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905461" y="5350836"/>
            <a:ext cx="27751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Cell type identification</a:t>
            </a:r>
          </a:p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Cell type characterization</a:t>
            </a:r>
          </a:p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Gene network analysis</a:t>
            </a:r>
          </a:p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Kinetics of transcription</a:t>
            </a:r>
            <a:endParaRPr lang="fr-FR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Shape 1226"/>
          <p:cNvSpPr/>
          <p:nvPr/>
        </p:nvSpPr>
        <p:spPr>
          <a:xfrm flipH="1" flipV="1">
            <a:off x="5894948" y="1808383"/>
            <a:ext cx="0" cy="292669"/>
          </a:xfrm>
          <a:prstGeom prst="line">
            <a:avLst/>
          </a:prstGeom>
          <a:ln w="38100">
            <a:solidFill>
              <a:srgbClr val="000000"/>
            </a:solidFill>
            <a:miter/>
            <a:headEnd type="stealth"/>
          </a:ln>
        </p:spPr>
        <p:txBody>
          <a:bodyPr lIns="45719" rIns="45719"/>
          <a:lstStyle/>
          <a:p>
            <a:pPr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20" name="Shape 1226"/>
          <p:cNvSpPr/>
          <p:nvPr/>
        </p:nvSpPr>
        <p:spPr>
          <a:xfrm flipH="1" flipV="1">
            <a:off x="5894946" y="3500511"/>
            <a:ext cx="0" cy="262638"/>
          </a:xfrm>
          <a:prstGeom prst="line">
            <a:avLst/>
          </a:prstGeom>
          <a:ln w="38100">
            <a:solidFill>
              <a:srgbClr val="000000"/>
            </a:solidFill>
            <a:miter/>
            <a:headEnd type="stealth"/>
          </a:ln>
        </p:spPr>
        <p:txBody>
          <a:bodyPr lIns="45719" rIns="45719"/>
          <a:lstStyle/>
          <a:p>
            <a:pPr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21" name="Shape 1226"/>
          <p:cNvSpPr/>
          <p:nvPr/>
        </p:nvSpPr>
        <p:spPr>
          <a:xfrm flipH="1" flipV="1">
            <a:off x="5894948" y="4207712"/>
            <a:ext cx="15275" cy="295584"/>
          </a:xfrm>
          <a:prstGeom prst="line">
            <a:avLst/>
          </a:prstGeom>
          <a:ln w="38100">
            <a:solidFill>
              <a:srgbClr val="000000"/>
            </a:solidFill>
            <a:miter/>
            <a:headEnd type="stealth"/>
          </a:ln>
        </p:spPr>
        <p:txBody>
          <a:bodyPr lIns="45719" rIns="45719"/>
          <a:lstStyle/>
          <a:p>
            <a:pPr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7943" y="2148321"/>
            <a:ext cx="414010" cy="414010"/>
          </a:xfrm>
          <a:prstGeom prst="rect">
            <a:avLst/>
          </a:prstGeom>
        </p:spPr>
      </p:pic>
      <p:sp>
        <p:nvSpPr>
          <p:cNvPr id="23" name="Shape 1226"/>
          <p:cNvSpPr/>
          <p:nvPr/>
        </p:nvSpPr>
        <p:spPr>
          <a:xfrm flipH="1" flipV="1">
            <a:off x="5893919" y="2693165"/>
            <a:ext cx="0" cy="292669"/>
          </a:xfrm>
          <a:prstGeom prst="line">
            <a:avLst/>
          </a:prstGeom>
          <a:ln w="38100">
            <a:solidFill>
              <a:srgbClr val="000000"/>
            </a:solidFill>
            <a:miter/>
            <a:headEnd type="stealth"/>
          </a:ln>
        </p:spPr>
        <p:txBody>
          <a:bodyPr lIns="45719" rIns="45719"/>
          <a:lstStyle/>
          <a:p>
            <a:pPr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7" name="TextBox 6"/>
          <p:cNvSpPr txBox="1"/>
          <p:nvPr/>
        </p:nvSpPr>
        <p:spPr>
          <a:xfrm>
            <a:off x="1803272" y="1949676"/>
            <a:ext cx="37228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Read/</a:t>
            </a:r>
            <a:r>
              <a:rPr lang="fr-FR" dirty="0" err="1"/>
              <a:t>transcript</a:t>
            </a:r>
            <a:r>
              <a:rPr lang="fr-FR" dirty="0"/>
              <a:t> matrix</a:t>
            </a:r>
          </a:p>
          <a:p>
            <a:r>
              <a:rPr lang="fr-FR" dirty="0"/>
              <a:t>(</a:t>
            </a:r>
            <a:r>
              <a:rPr lang="fr-FR" dirty="0" err="1"/>
              <a:t>raw</a:t>
            </a:r>
            <a:r>
              <a:rPr lang="fr-FR" dirty="0"/>
              <a:t> </a:t>
            </a:r>
            <a:r>
              <a:rPr lang="fr-FR" dirty="0" err="1"/>
              <a:t>counts</a:t>
            </a:r>
            <a:r>
              <a:rPr lang="fr-FR" dirty="0"/>
              <a:t>/UMI or </a:t>
            </a:r>
            <a:r>
              <a:rPr lang="fr-FR" dirty="0" err="1"/>
              <a:t>normalized</a:t>
            </a:r>
            <a:r>
              <a:rPr lang="fr-FR" dirty="0"/>
              <a:t> data) 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FD3FA7-758A-423A-9939-2BEFD7DC94EF}"/>
              </a:ext>
            </a:extLst>
          </p:cNvPr>
          <p:cNvSpPr txBox="1"/>
          <p:nvPr/>
        </p:nvSpPr>
        <p:spPr>
          <a:xfrm>
            <a:off x="8817165" y="754741"/>
            <a:ext cx="461665" cy="2041547"/>
          </a:xfrm>
          <a:prstGeom prst="rect">
            <a:avLst/>
          </a:prstGeom>
          <a:solidFill>
            <a:srgbClr val="CDFBD1"/>
          </a:solidFill>
        </p:spPr>
        <p:txBody>
          <a:bodyPr vert="vert" wrap="square" rtlCol="0">
            <a:spAutoFit/>
          </a:bodyPr>
          <a:lstStyle/>
          <a:p>
            <a:pPr algn="ctr"/>
            <a:r>
              <a:rPr lang="en-US" b="1" dirty="0"/>
              <a:t>PREPROCESSING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BB5900-85FC-4951-8769-A297E1E4B953}"/>
              </a:ext>
            </a:extLst>
          </p:cNvPr>
          <p:cNvSpPr txBox="1"/>
          <p:nvPr/>
        </p:nvSpPr>
        <p:spPr>
          <a:xfrm>
            <a:off x="8817165" y="2892586"/>
            <a:ext cx="461665" cy="3658579"/>
          </a:xfrm>
          <a:prstGeom prst="rect">
            <a:avLst/>
          </a:prstGeom>
          <a:solidFill>
            <a:srgbClr val="CDFBD1"/>
          </a:solidFill>
        </p:spPr>
        <p:txBody>
          <a:bodyPr vert="vert" wrap="square" rtlCol="0">
            <a:spAutoFit/>
          </a:bodyPr>
          <a:lstStyle/>
          <a:p>
            <a:pPr algn="ctr"/>
            <a:r>
              <a:rPr lang="en-US" b="1" dirty="0"/>
              <a:t>DOWNSTREAM ANALYSIS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F5202DA9-81E9-4F94-89D2-23C93F360E46}"/>
              </a:ext>
            </a:extLst>
          </p:cNvPr>
          <p:cNvSpPr txBox="1">
            <a:spLocks/>
          </p:cNvSpPr>
          <p:nvPr/>
        </p:nvSpPr>
        <p:spPr>
          <a:xfrm>
            <a:off x="1524000" y="2"/>
            <a:ext cx="9144001" cy="61157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CH" sz="2800" b="1" dirty="0" err="1">
                <a:latin typeface="+mn-lt"/>
                <a:cs typeface="Arial" panose="020B0604020202020204" pitchFamily="34" charset="0"/>
              </a:rPr>
              <a:t>scRNA-seq</a:t>
            </a:r>
            <a:r>
              <a:rPr lang="fr-CH" sz="2800" b="1" dirty="0">
                <a:latin typeface="+mn-lt"/>
                <a:cs typeface="Arial" panose="020B0604020202020204" pitchFamily="34" charset="0"/>
              </a:rPr>
              <a:t> </a:t>
            </a:r>
            <a:r>
              <a:rPr lang="fr-CH" sz="2800" b="1" dirty="0" err="1">
                <a:latin typeface="+mn-lt"/>
                <a:cs typeface="Arial" panose="020B0604020202020204" pitchFamily="34" charset="0"/>
              </a:rPr>
              <a:t>analysis</a:t>
            </a:r>
            <a:r>
              <a:rPr lang="fr-CH" sz="2800" b="1" dirty="0">
                <a:latin typeface="+mn-lt"/>
                <a:cs typeface="Arial" panose="020B0604020202020204" pitchFamily="34" charset="0"/>
              </a:rPr>
              <a:t> pipeline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77F939-294D-43DF-BDEF-528D0A9A1B6C}"/>
              </a:ext>
            </a:extLst>
          </p:cNvPr>
          <p:cNvSpPr txBox="1"/>
          <p:nvPr/>
        </p:nvSpPr>
        <p:spPr>
          <a:xfrm>
            <a:off x="9323305" y="1224991"/>
            <a:ext cx="2689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u="sng" dirty="0"/>
              <a:t>Single-</a:t>
            </a:r>
            <a:r>
              <a:rPr lang="fr-FR" b="1" u="sng" dirty="0" err="1"/>
              <a:t>cell</a:t>
            </a:r>
            <a:r>
              <a:rPr lang="fr-FR" b="1" u="sng" dirty="0"/>
              <a:t> </a:t>
            </a:r>
            <a:r>
              <a:rPr lang="fr-FR" b="1" u="sng" dirty="0" err="1"/>
              <a:t>specific</a:t>
            </a:r>
            <a:r>
              <a:rPr lang="fr-FR" b="1" u="sng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Barcode</a:t>
            </a:r>
            <a:r>
              <a:rPr lang="fr-FR" dirty="0"/>
              <a:t> </a:t>
            </a:r>
            <a:r>
              <a:rPr lang="fr-FR" dirty="0" err="1"/>
              <a:t>demultiplexing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UMI </a:t>
            </a:r>
            <a:r>
              <a:rPr lang="fr-FR" dirty="0" err="1"/>
              <a:t>counting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Filtering</a:t>
            </a:r>
            <a:r>
              <a:rPr lang="fr-FR" dirty="0"/>
              <a:t> of </a:t>
            </a:r>
            <a:r>
              <a:rPr lang="fr-FR" dirty="0" err="1"/>
              <a:t>cell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FAAB08E-D52D-4513-BF1C-F0537974268B}"/>
              </a:ext>
            </a:extLst>
          </p:cNvPr>
          <p:cNvSpPr txBox="1"/>
          <p:nvPr/>
        </p:nvSpPr>
        <p:spPr>
          <a:xfrm>
            <a:off x="9456308" y="3832516"/>
            <a:ext cx="22309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u="sng" dirty="0"/>
              <a:t>Single-</a:t>
            </a:r>
            <a:r>
              <a:rPr lang="fr-FR" b="1" u="sng" dirty="0" err="1"/>
              <a:t>cell</a:t>
            </a:r>
            <a:r>
              <a:rPr lang="fr-FR" b="1" u="sng" dirty="0"/>
              <a:t> </a:t>
            </a:r>
            <a:r>
              <a:rPr lang="fr-FR" b="1" u="sng" dirty="0" err="1"/>
              <a:t>specific</a:t>
            </a:r>
            <a:r>
              <a:rPr lang="fr-FR" b="1" u="sng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Drop-out handling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Cell</a:t>
            </a:r>
            <a:r>
              <a:rPr lang="fr-FR" dirty="0"/>
              <a:t>-cycle </a:t>
            </a:r>
            <a:r>
              <a:rPr lang="fr-FR" dirty="0" err="1"/>
              <a:t>removal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Etc.</a:t>
            </a:r>
          </a:p>
        </p:txBody>
      </p:sp>
      <p:pic>
        <p:nvPicPr>
          <p:cNvPr id="5122" name="Picture 2" descr="https://1.bp.blogspot.com/-c3bK9XaNSSY/WJMPn3yrv5I/AAAAAAAACgA/LVPyvlmgWTkOzeMLdPHWtVNgeDyWOucLgCLcB/s1600/Screen%2BShot%2B2017-02-02%2Bat%2B10.53.04.png">
            <a:extLst>
              <a:ext uri="{FF2B5EF4-FFF2-40B4-BE49-F238E27FC236}">
                <a16:creationId xmlns:a16="http://schemas.microsoft.com/office/drawing/2014/main" id="{B82D9873-183C-4CD5-9B93-43962F2B2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300" y="0"/>
            <a:ext cx="86614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6246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2" grpId="0" animBg="1"/>
      <p:bldP spid="18" grpId="0"/>
      <p:bldP spid="20" grpId="0" animBg="1"/>
      <p:bldP spid="21" grpId="0" animBg="1"/>
      <p:bldP spid="23" grpId="0" animBg="1"/>
      <p:bldP spid="25" grpId="0" animBg="1"/>
      <p:bldP spid="2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225"/>
          <p:cNvSpPr/>
          <p:nvPr/>
        </p:nvSpPr>
        <p:spPr>
          <a:xfrm>
            <a:off x="3632570" y="4550708"/>
            <a:ext cx="4982133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457200"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sz="2400" dirty="0">
                <a:latin typeface="Arial" panose="020B0604020202020204" pitchFamily="34" charset="0"/>
                <a:cs typeface="Arial" panose="020B0604020202020204" pitchFamily="34" charset="0"/>
              </a:rPr>
              <a:t>Study-specific downstream analyses</a:t>
            </a:r>
          </a:p>
          <a:p>
            <a:pPr defTabSz="457200"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sz="2400" dirty="0">
                <a:latin typeface="Arial" panose="020B0604020202020204" pitchFamily="34" charset="0"/>
                <a:cs typeface="Arial" panose="020B0604020202020204" pitchFamily="34" charset="0"/>
              </a:rPr>
              <a:t>to generate new biological insight</a:t>
            </a:r>
          </a:p>
        </p:txBody>
      </p:sp>
      <p:sp>
        <p:nvSpPr>
          <p:cNvPr id="5" name="Shape 1226"/>
          <p:cNvSpPr/>
          <p:nvPr/>
        </p:nvSpPr>
        <p:spPr>
          <a:xfrm flipH="1" flipV="1">
            <a:off x="5905460" y="1124191"/>
            <a:ext cx="0" cy="333134"/>
          </a:xfrm>
          <a:prstGeom prst="line">
            <a:avLst/>
          </a:prstGeom>
          <a:ln w="38100">
            <a:solidFill>
              <a:srgbClr val="000000"/>
            </a:solidFill>
            <a:miter/>
            <a:headEnd type="stealth"/>
          </a:ln>
        </p:spPr>
        <p:txBody>
          <a:bodyPr lIns="45719" rIns="45719"/>
          <a:lstStyle/>
          <a:p>
            <a:pPr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8" name="Shape 1229"/>
          <p:cNvSpPr/>
          <p:nvPr/>
        </p:nvSpPr>
        <p:spPr>
          <a:xfrm>
            <a:off x="4093271" y="701654"/>
            <a:ext cx="3804886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 algn="l" defTabSz="457200">
              <a:defRPr sz="30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sz="2400" dirty="0">
                <a:latin typeface="Arial" panose="020B0604020202020204" pitchFamily="34" charset="0"/>
                <a:cs typeface="Arial" panose="020B0604020202020204" pitchFamily="34" charset="0"/>
              </a:rPr>
              <a:t>Quality control &amp; filtering (I)</a:t>
            </a:r>
          </a:p>
        </p:txBody>
      </p:sp>
      <p:sp>
        <p:nvSpPr>
          <p:cNvPr id="9" name="Shape 1230"/>
          <p:cNvSpPr/>
          <p:nvPr/>
        </p:nvSpPr>
        <p:spPr>
          <a:xfrm>
            <a:off x="4002383" y="3719850"/>
            <a:ext cx="4066176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 algn="l" defTabSz="457200">
              <a:defRPr sz="30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sz="2400" dirty="0" err="1">
                <a:latin typeface="Arial" panose="020B0604020202020204" pitchFamily="34" charset="0"/>
                <a:cs typeface="Arial" panose="020B0604020202020204" pitchFamily="34" charset="0"/>
              </a:rPr>
              <a:t>Normali</a:t>
            </a:r>
            <a:r>
              <a:rPr lang="fr-FR" sz="2400" dirty="0"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sz="2400" dirty="0" err="1">
                <a:latin typeface="Arial" panose="020B0604020202020204" pitchFamily="34" charset="0"/>
                <a:cs typeface="Arial" panose="020B0604020202020204" pitchFamily="34" charset="0"/>
              </a:rPr>
              <a:t>ation</a:t>
            </a:r>
            <a:r>
              <a:rPr sz="2400" dirty="0">
                <a:latin typeface="Arial" panose="020B0604020202020204" pitchFamily="34" charset="0"/>
                <a:cs typeface="Arial" panose="020B0604020202020204" pitchFamily="34" charset="0"/>
              </a:rPr>
              <a:t>, noise removal</a:t>
            </a:r>
          </a:p>
        </p:txBody>
      </p:sp>
      <p:sp>
        <p:nvSpPr>
          <p:cNvPr id="12" name="Shape 1234"/>
          <p:cNvSpPr/>
          <p:nvPr/>
        </p:nvSpPr>
        <p:spPr>
          <a:xfrm>
            <a:off x="4151078" y="3038847"/>
            <a:ext cx="3889845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 algn="l" defTabSz="457200">
              <a:defRPr sz="30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sz="2400" dirty="0">
                <a:latin typeface="Arial" panose="020B0604020202020204" pitchFamily="34" charset="0"/>
                <a:cs typeface="Arial" panose="020B0604020202020204" pitchFamily="34" charset="0"/>
              </a:rPr>
              <a:t>Quality control &amp; filtering (II)</a:t>
            </a:r>
          </a:p>
        </p:txBody>
      </p:sp>
      <p:sp>
        <p:nvSpPr>
          <p:cNvPr id="15" name="Shape 1238"/>
          <p:cNvSpPr/>
          <p:nvPr/>
        </p:nvSpPr>
        <p:spPr>
          <a:xfrm>
            <a:off x="4002383" y="1357178"/>
            <a:ext cx="4202430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 algn="l" defTabSz="457200">
              <a:defRPr sz="30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sz="2400" dirty="0">
                <a:latin typeface="Arial" panose="020B0604020202020204" pitchFamily="34" charset="0"/>
                <a:cs typeface="Arial" panose="020B0604020202020204" pitchFamily="34" charset="0"/>
              </a:rPr>
              <a:t>Mapping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reference genome</a:t>
            </a:r>
            <a:endParaRPr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Shape 1226"/>
          <p:cNvSpPr/>
          <p:nvPr/>
        </p:nvSpPr>
        <p:spPr>
          <a:xfrm flipH="1" flipV="1">
            <a:off x="5894948" y="1808383"/>
            <a:ext cx="0" cy="292669"/>
          </a:xfrm>
          <a:prstGeom prst="line">
            <a:avLst/>
          </a:prstGeom>
          <a:ln w="38100">
            <a:solidFill>
              <a:srgbClr val="000000"/>
            </a:solidFill>
            <a:miter/>
            <a:headEnd type="stealth"/>
          </a:ln>
        </p:spPr>
        <p:txBody>
          <a:bodyPr lIns="45719" rIns="45719"/>
          <a:lstStyle/>
          <a:p>
            <a:pPr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20" name="Shape 1226"/>
          <p:cNvSpPr/>
          <p:nvPr/>
        </p:nvSpPr>
        <p:spPr>
          <a:xfrm flipH="1" flipV="1">
            <a:off x="5894946" y="3500511"/>
            <a:ext cx="0" cy="262638"/>
          </a:xfrm>
          <a:prstGeom prst="line">
            <a:avLst/>
          </a:prstGeom>
          <a:ln w="38100">
            <a:solidFill>
              <a:srgbClr val="000000"/>
            </a:solidFill>
            <a:miter/>
            <a:headEnd type="stealth"/>
          </a:ln>
        </p:spPr>
        <p:txBody>
          <a:bodyPr lIns="45719" rIns="45719"/>
          <a:lstStyle/>
          <a:p>
            <a:pPr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21" name="Shape 1226"/>
          <p:cNvSpPr/>
          <p:nvPr/>
        </p:nvSpPr>
        <p:spPr>
          <a:xfrm flipH="1" flipV="1">
            <a:off x="5894948" y="4207712"/>
            <a:ext cx="15275" cy="295584"/>
          </a:xfrm>
          <a:prstGeom prst="line">
            <a:avLst/>
          </a:prstGeom>
          <a:ln w="38100">
            <a:solidFill>
              <a:srgbClr val="000000"/>
            </a:solidFill>
            <a:miter/>
            <a:headEnd type="stealth"/>
          </a:ln>
        </p:spPr>
        <p:txBody>
          <a:bodyPr lIns="45719" rIns="45719"/>
          <a:lstStyle/>
          <a:p>
            <a:pPr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7943" y="2148321"/>
            <a:ext cx="414010" cy="414010"/>
          </a:xfrm>
          <a:prstGeom prst="rect">
            <a:avLst/>
          </a:prstGeom>
        </p:spPr>
      </p:pic>
      <p:sp>
        <p:nvSpPr>
          <p:cNvPr id="23" name="Shape 1226"/>
          <p:cNvSpPr/>
          <p:nvPr/>
        </p:nvSpPr>
        <p:spPr>
          <a:xfrm flipH="1" flipV="1">
            <a:off x="5893919" y="2693165"/>
            <a:ext cx="0" cy="292669"/>
          </a:xfrm>
          <a:prstGeom prst="line">
            <a:avLst/>
          </a:prstGeom>
          <a:ln w="38100">
            <a:solidFill>
              <a:srgbClr val="000000"/>
            </a:solidFill>
            <a:miter/>
            <a:headEnd type="stealth"/>
          </a:ln>
        </p:spPr>
        <p:txBody>
          <a:bodyPr lIns="45719" rIns="45719"/>
          <a:lstStyle/>
          <a:p>
            <a:pPr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24" name="Shape 1236"/>
          <p:cNvSpPr/>
          <p:nvPr/>
        </p:nvSpPr>
        <p:spPr>
          <a:xfrm>
            <a:off x="2916445" y="633051"/>
            <a:ext cx="6414381" cy="5591898"/>
          </a:xfrm>
          <a:prstGeom prst="roundRect">
            <a:avLst>
              <a:gd name="adj" fmla="val 34632"/>
            </a:avLst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45719" rIns="45719"/>
          <a:lstStyle/>
          <a:p>
            <a:pPr>
              <a:defRPr sz="4200">
                <a:latin typeface="Gill Sans"/>
                <a:ea typeface="Gill Sans"/>
                <a:cs typeface="Gill Sans"/>
                <a:sym typeface="Gill Sans"/>
              </a:defRPr>
            </a:pPr>
            <a:endParaRPr sz="4200" dirty="0"/>
          </a:p>
        </p:txBody>
      </p:sp>
      <p:sp>
        <p:nvSpPr>
          <p:cNvPr id="26" name="TextBox 25"/>
          <p:cNvSpPr txBox="1"/>
          <p:nvPr/>
        </p:nvSpPr>
        <p:spPr>
          <a:xfrm>
            <a:off x="3966172" y="922259"/>
            <a:ext cx="505024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/>
              <a:t>"Black box" </a:t>
            </a:r>
            <a:r>
              <a:rPr lang="fr-FR" sz="2800" b="1" dirty="0" err="1"/>
              <a:t>fixed</a:t>
            </a:r>
            <a:r>
              <a:rPr lang="fr-FR" sz="2800" b="1" dirty="0"/>
              <a:t> pipeline?</a:t>
            </a:r>
          </a:p>
          <a:p>
            <a:r>
              <a:rPr lang="fr-FR" sz="2800" b="1" dirty="0"/>
              <a:t>e.g. 10x </a:t>
            </a:r>
            <a:r>
              <a:rPr lang="fr-FR" sz="2800" b="1" dirty="0" err="1"/>
              <a:t>cell</a:t>
            </a:r>
            <a:r>
              <a:rPr lang="fr-FR" sz="2800" b="1" dirty="0"/>
              <a:t> Ranger pipeline</a:t>
            </a:r>
          </a:p>
          <a:p>
            <a:r>
              <a:rPr lang="fr-FR" sz="2800" b="1" dirty="0"/>
              <a:t> + Loupe </a:t>
            </a:r>
            <a:r>
              <a:rPr lang="fr-FR" sz="2800" b="1" dirty="0" err="1"/>
              <a:t>Visualization</a:t>
            </a:r>
            <a:endParaRPr lang="en-US" sz="2800" b="1" dirty="0"/>
          </a:p>
        </p:txBody>
      </p:sp>
      <p:pic>
        <p:nvPicPr>
          <p:cNvPr id="1026" name="Picture 2" descr="https://support.10xgenomics.com/img/single-cell-gex-vdj/lung-tumor-gex.png">
            <a:extLst>
              <a:ext uri="{FF2B5EF4-FFF2-40B4-BE49-F238E27FC236}">
                <a16:creationId xmlns:a16="http://schemas.microsoft.com/office/drawing/2014/main" id="{C33BBF2E-FF23-4398-893D-802057C355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9975" y="2316937"/>
            <a:ext cx="5887319" cy="4146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5267DD7-20D3-42BC-B1D7-2F37BB78D4C1}"/>
              </a:ext>
            </a:extLst>
          </p:cNvPr>
          <p:cNvSpPr/>
          <p:nvPr/>
        </p:nvSpPr>
        <p:spPr>
          <a:xfrm>
            <a:off x="0" y="1"/>
            <a:ext cx="12192000" cy="5636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itre 1">
            <a:extLst>
              <a:ext uri="{FF2B5EF4-FFF2-40B4-BE49-F238E27FC236}">
                <a16:creationId xmlns:a16="http://schemas.microsoft.com/office/drawing/2014/main" id="{C4B1BF8E-D0BB-40A1-8F16-5EE369268F93}"/>
              </a:ext>
            </a:extLst>
          </p:cNvPr>
          <p:cNvSpPr txBox="1">
            <a:spLocks/>
          </p:cNvSpPr>
          <p:nvPr/>
        </p:nvSpPr>
        <p:spPr>
          <a:xfrm>
            <a:off x="1524000" y="2"/>
            <a:ext cx="9144001" cy="61157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CH" sz="2800" b="1" dirty="0" err="1">
                <a:latin typeface="+mn-lt"/>
                <a:cs typeface="Arial" panose="020B0604020202020204" pitchFamily="34" charset="0"/>
              </a:rPr>
              <a:t>scRNA-seq</a:t>
            </a:r>
            <a:r>
              <a:rPr lang="fr-CH" sz="2800" b="1" dirty="0">
                <a:latin typeface="+mn-lt"/>
                <a:cs typeface="Arial" panose="020B0604020202020204" pitchFamily="34" charset="0"/>
              </a:rPr>
              <a:t> </a:t>
            </a:r>
            <a:r>
              <a:rPr lang="fr-CH" sz="2800" b="1" dirty="0" err="1">
                <a:latin typeface="+mn-lt"/>
                <a:cs typeface="Arial" panose="020B0604020202020204" pitchFamily="34" charset="0"/>
              </a:rPr>
              <a:t>analysis</a:t>
            </a:r>
            <a:r>
              <a:rPr lang="fr-CH" sz="2800" b="1" dirty="0">
                <a:latin typeface="+mn-lt"/>
                <a:cs typeface="Arial" panose="020B0604020202020204" pitchFamily="34" charset="0"/>
              </a:rPr>
              <a:t> pipeline</a:t>
            </a:r>
          </a:p>
        </p:txBody>
      </p:sp>
    </p:spTree>
    <p:extLst>
      <p:ext uri="{BB962C8B-B14F-4D97-AF65-F5344CB8AC3E}">
        <p14:creationId xmlns:p14="http://schemas.microsoft.com/office/powerpoint/2010/main" val="43536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6582613-B796-4AA0-9A7A-E197AF134110}"/>
              </a:ext>
            </a:extLst>
          </p:cNvPr>
          <p:cNvSpPr/>
          <p:nvPr/>
        </p:nvSpPr>
        <p:spPr>
          <a:xfrm>
            <a:off x="0" y="1"/>
            <a:ext cx="12192000" cy="5636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hape 1231">
            <a:extLst>
              <a:ext uri="{FF2B5EF4-FFF2-40B4-BE49-F238E27FC236}">
                <a16:creationId xmlns:a16="http://schemas.microsoft.com/office/drawing/2014/main" id="{5111C117-9DB9-4CB0-BA01-F88A0D02754A}"/>
              </a:ext>
            </a:extLst>
          </p:cNvPr>
          <p:cNvSpPr/>
          <p:nvPr/>
        </p:nvSpPr>
        <p:spPr>
          <a:xfrm>
            <a:off x="1524000" y="180369"/>
            <a:ext cx="9144000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 algn="l" defTabSz="457200">
              <a:defRPr sz="38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 algn="ctr"/>
            <a:r>
              <a:rPr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scRNA-seq</a:t>
            </a:r>
            <a:r>
              <a:rPr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pipeline </a:t>
            </a:r>
            <a:r>
              <a:rPr lang="fr-F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may</a:t>
            </a:r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 not </a:t>
            </a:r>
            <a:r>
              <a:rPr lang="fr-F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be</a:t>
            </a:r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 applicable to all </a:t>
            </a:r>
            <a:r>
              <a:rPr lang="fr-F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datasets</a:t>
            </a:r>
            <a:endParaRPr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D671C5-AC8A-481D-BEDF-E08D31DA8B8F}"/>
              </a:ext>
            </a:extLst>
          </p:cNvPr>
          <p:cNvSpPr txBox="1"/>
          <p:nvPr/>
        </p:nvSpPr>
        <p:spPr>
          <a:xfrm>
            <a:off x="406400" y="1148080"/>
            <a:ext cx="1136904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/>
              <a:t>Solutions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err="1"/>
              <a:t>Standardized</a:t>
            </a:r>
            <a:r>
              <a:rPr lang="fr-FR" sz="2400" dirty="0"/>
              <a:t> but </a:t>
            </a:r>
            <a:r>
              <a:rPr lang="fr-FR" sz="2400" dirty="0" err="1"/>
              <a:t>parametrizable</a:t>
            </a:r>
            <a:r>
              <a:rPr lang="fr-FR" sz="2400" dirty="0"/>
              <a:t> pipelines (e.g. Seurat, </a:t>
            </a:r>
            <a:r>
              <a:rPr lang="fr-FR" sz="2400" dirty="0" err="1"/>
              <a:t>scanpy</a:t>
            </a:r>
            <a:r>
              <a:rPr lang="fr-FR" sz="2400" dirty="0"/>
              <a:t>)</a:t>
            </a: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fr-FR" sz="2400" dirty="0" err="1"/>
              <a:t>Probably</a:t>
            </a:r>
            <a:r>
              <a:rPr lang="fr-FR" sz="2400" dirty="0"/>
              <a:t> best for bioinformaticians</a:t>
            </a:r>
          </a:p>
          <a:p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User-friendly automated analysis portals (e.g. ASAP, </a:t>
            </a:r>
            <a:r>
              <a:rPr lang="en-US" sz="2400" dirty="0" err="1"/>
              <a:t>FastGenomics</a:t>
            </a:r>
            <a:r>
              <a:rPr lang="en-US" sz="2400" dirty="0"/>
              <a:t>, …)</a:t>
            </a:r>
          </a:p>
          <a:p>
            <a:r>
              <a:rPr lang="en-US" sz="2400" dirty="0"/>
              <a:t>=&gt; Good first glance at results for bioinformaticians. Sufficient for non-bioinformaticians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077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CE62ED-E525-46ED-8863-EFCBDC5D13F0}"/>
              </a:ext>
            </a:extLst>
          </p:cNvPr>
          <p:cNvSpPr txBox="1"/>
          <p:nvPr/>
        </p:nvSpPr>
        <p:spPr>
          <a:xfrm>
            <a:off x="0" y="164384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Single-cell analysis pipelines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B54006-C1DB-4860-8657-3D7DE40F696B}"/>
              </a:ext>
            </a:extLst>
          </p:cNvPr>
          <p:cNvSpPr txBox="1"/>
          <p:nvPr/>
        </p:nvSpPr>
        <p:spPr>
          <a:xfrm>
            <a:off x="277402" y="1037690"/>
            <a:ext cx="10123898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Two main pipelines for analyzing single-cell data: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Seurat ( in R ) from </a:t>
            </a:r>
            <a:r>
              <a:rPr lang="en-US" sz="2000" dirty="0" err="1"/>
              <a:t>Satija</a:t>
            </a:r>
            <a:r>
              <a:rPr lang="en-US" sz="2000" dirty="0"/>
              <a:t> lab (2015). Now in v4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SCANPY (in Python) from Theis lab (2018). Now in v1.8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7A493CD-2733-40CB-A994-5BE7D36B32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" y="1985780"/>
            <a:ext cx="5721350" cy="1258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91B80A-F39F-436B-9388-2F057B555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700" y="4628441"/>
            <a:ext cx="2549525" cy="119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145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1737975" y="13081000"/>
            <a:ext cx="454025" cy="460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  <a:lvl6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6pPr>
            <a:lvl7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7pPr>
            <a:lvl8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8pPr>
            <a:lvl9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9pPr>
          </a:lstStyle>
          <a:p>
            <a:fld id="{86CB4B4D-7CA3-9044-876B-883B54F8677D}" type="slidenum">
              <a:rPr lang="en-US" smtClean="0"/>
              <a:pPr/>
              <a:t>14</a:t>
            </a:fld>
            <a:endParaRPr/>
          </a:p>
        </p:txBody>
      </p:sp>
      <p:sp>
        <p:nvSpPr>
          <p:cNvPr id="227" name="Shape 1225"/>
          <p:cNvSpPr txBox="1"/>
          <p:nvPr/>
        </p:nvSpPr>
        <p:spPr>
          <a:xfrm>
            <a:off x="2483839" y="5548837"/>
            <a:ext cx="2315634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228600">
              <a:spcBef>
                <a:spcPts val="150"/>
              </a:spcBef>
              <a:defRPr sz="2500">
                <a:latin typeface="+mj-lt"/>
                <a:ea typeface="+mj-ea"/>
                <a:cs typeface="+mj-cs"/>
                <a:sym typeface="Helvetica Neue"/>
              </a:defRPr>
            </a:pPr>
            <a:r>
              <a:rPr sz="1250"/>
              <a:t>Study-specific downstream analyses</a:t>
            </a:r>
          </a:p>
          <a:p>
            <a:pPr defTabSz="228600">
              <a:spcBef>
                <a:spcPts val="150"/>
              </a:spcBef>
              <a:defRPr sz="2500">
                <a:latin typeface="+mj-lt"/>
                <a:ea typeface="+mj-ea"/>
                <a:cs typeface="+mj-cs"/>
                <a:sym typeface="Helvetica Neue"/>
              </a:defRPr>
            </a:pPr>
            <a:r>
              <a:rPr sz="1250"/>
              <a:t>to generate new biological insights</a:t>
            </a:r>
          </a:p>
        </p:txBody>
      </p:sp>
      <p:sp>
        <p:nvSpPr>
          <p:cNvPr id="228" name="Shape 1226"/>
          <p:cNvSpPr/>
          <p:nvPr/>
        </p:nvSpPr>
        <p:spPr>
          <a:xfrm flipV="1">
            <a:off x="3756083" y="1776163"/>
            <a:ext cx="1" cy="377364"/>
          </a:xfrm>
          <a:prstGeom prst="line">
            <a:avLst/>
          </a:prstGeom>
          <a:ln w="25400">
            <a:solidFill>
              <a:srgbClr val="000000"/>
            </a:solidFill>
            <a:miter/>
            <a:headEnd type="triangle"/>
          </a:ln>
        </p:spPr>
        <p:txBody>
          <a:bodyPr lIns="22859" tIns="22859" rIns="22859" bIns="22859"/>
          <a:lstStyle/>
          <a:p>
            <a:endParaRPr sz="900"/>
          </a:p>
        </p:txBody>
      </p:sp>
      <p:sp>
        <p:nvSpPr>
          <p:cNvPr id="229" name="Shape 1229"/>
          <p:cNvSpPr txBox="1"/>
          <p:nvPr/>
        </p:nvSpPr>
        <p:spPr>
          <a:xfrm>
            <a:off x="3034644" y="2191926"/>
            <a:ext cx="1325554" cy="4565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2859" tIns="22859" rIns="22859" bIns="22859">
            <a:spAutoFit/>
          </a:bodyPr>
          <a:lstStyle/>
          <a:p>
            <a:pPr defTabSz="228600">
              <a:spcBef>
                <a:spcPts val="150"/>
              </a:spcBef>
              <a:defRPr sz="2500">
                <a:latin typeface="+mj-lt"/>
                <a:ea typeface="+mj-ea"/>
                <a:cs typeface="+mj-cs"/>
                <a:sym typeface="Helvetica Neue"/>
              </a:defRPr>
            </a:pPr>
            <a:r>
              <a:rPr sz="1250"/>
              <a:t>Demultiplexing and</a:t>
            </a:r>
          </a:p>
          <a:p>
            <a:pPr defTabSz="228600">
              <a:spcBef>
                <a:spcPts val="150"/>
              </a:spcBef>
              <a:defRPr sz="2500">
                <a:latin typeface="+mj-lt"/>
                <a:ea typeface="+mj-ea"/>
                <a:cs typeface="+mj-cs"/>
                <a:sym typeface="Helvetica Neue"/>
              </a:defRPr>
            </a:pPr>
            <a:r>
              <a:rPr sz="1250"/>
              <a:t>Quality control (QC)</a:t>
            </a:r>
          </a:p>
        </p:txBody>
      </p:sp>
      <p:sp>
        <p:nvSpPr>
          <p:cNvPr id="230" name="Shape 1230"/>
          <p:cNvSpPr txBox="1"/>
          <p:nvPr/>
        </p:nvSpPr>
        <p:spPr>
          <a:xfrm>
            <a:off x="2705475" y="4810132"/>
            <a:ext cx="1921101" cy="2385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2859" tIns="22859" rIns="22859" bIns="22859">
            <a:spAutoFit/>
          </a:bodyPr>
          <a:lstStyle>
            <a:lvl1pPr algn="l" defTabSz="457200">
              <a:defRPr sz="2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sz="1250"/>
              <a:t>Normalization, noise removal</a:t>
            </a:r>
          </a:p>
        </p:txBody>
      </p:sp>
      <p:sp>
        <p:nvSpPr>
          <p:cNvPr id="231" name="Shape 1234"/>
          <p:cNvSpPr txBox="1"/>
          <p:nvPr/>
        </p:nvSpPr>
        <p:spPr>
          <a:xfrm>
            <a:off x="3174344" y="4054519"/>
            <a:ext cx="1052915" cy="2385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2859" tIns="22859" rIns="22859" bIns="22859">
            <a:spAutoFit/>
          </a:bodyPr>
          <a:lstStyle>
            <a:lvl1pPr algn="l" defTabSz="457200">
              <a:defRPr sz="2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sz="1250"/>
              <a:t>QC and filtering</a:t>
            </a:r>
          </a:p>
        </p:txBody>
      </p:sp>
      <p:sp>
        <p:nvSpPr>
          <p:cNvPr id="232" name="Shape 1238"/>
          <p:cNvSpPr txBox="1"/>
          <p:nvPr/>
        </p:nvSpPr>
        <p:spPr>
          <a:xfrm>
            <a:off x="2696009" y="1510095"/>
            <a:ext cx="1999391" cy="2385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2859" tIns="22859" rIns="22859" bIns="22859">
            <a:spAutoFit/>
          </a:bodyPr>
          <a:lstStyle>
            <a:lvl1pPr algn="l" defTabSz="457200">
              <a:defRPr sz="2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sz="1250"/>
              <a:t>Mapping to reference genome</a:t>
            </a:r>
          </a:p>
        </p:txBody>
      </p:sp>
      <p:pic>
        <p:nvPicPr>
          <p:cNvPr id="233" name="Picture 5" descr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1398" y="3216041"/>
            <a:ext cx="207007" cy="207006"/>
          </a:xfrm>
          <a:prstGeom prst="rect">
            <a:avLst/>
          </a:prstGeom>
          <a:ln w="12700">
            <a:miter lim="400000"/>
          </a:ln>
        </p:spPr>
      </p:pic>
      <p:sp>
        <p:nvSpPr>
          <p:cNvPr id="234" name="TextBox 6"/>
          <p:cNvSpPr txBox="1"/>
          <p:nvPr/>
        </p:nvSpPr>
        <p:spPr>
          <a:xfrm>
            <a:off x="2928498" y="3108406"/>
            <a:ext cx="1563631" cy="4565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2859" tIns="22859" rIns="22859" bIns="22859">
            <a:spAutoFit/>
          </a:bodyPr>
          <a:lstStyle/>
          <a:p>
            <a:pPr defTabSz="457200">
              <a:spcBef>
                <a:spcPts val="150"/>
              </a:spcBef>
              <a:defRPr sz="2500">
                <a:latin typeface="+mj-lt"/>
                <a:ea typeface="+mj-ea"/>
                <a:cs typeface="+mj-cs"/>
                <a:sym typeface="Helvetica Neue"/>
              </a:defRPr>
            </a:pPr>
            <a:r>
              <a:rPr sz="1250"/>
              <a:t>Read / transcript matrix</a:t>
            </a:r>
          </a:p>
          <a:p>
            <a:pPr defTabSz="457200">
              <a:spcBef>
                <a:spcPts val="150"/>
              </a:spcBef>
              <a:defRPr sz="2500">
                <a:latin typeface="+mj-lt"/>
                <a:ea typeface="+mj-ea"/>
                <a:cs typeface="+mj-cs"/>
                <a:sym typeface="Helvetica Neue"/>
              </a:defRPr>
            </a:pPr>
            <a:r>
              <a:rPr sz="1250"/>
              <a:t>(raw counts / UMI) </a:t>
            </a:r>
          </a:p>
        </p:txBody>
      </p:sp>
      <p:sp>
        <p:nvSpPr>
          <p:cNvPr id="235" name="TextBox 1"/>
          <p:cNvSpPr txBox="1"/>
          <p:nvPr/>
        </p:nvSpPr>
        <p:spPr>
          <a:xfrm rot="16200000">
            <a:off x="120496" y="2396755"/>
            <a:ext cx="2024784" cy="238525"/>
          </a:xfrm>
          <a:prstGeom prst="rect">
            <a:avLst/>
          </a:prstGeom>
          <a:solidFill>
            <a:srgbClr val="FFF1CD">
              <a:alpha val="7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2859" tIns="22859" rIns="22859" bIns="22859">
            <a:spAutoFit/>
          </a:bodyPr>
          <a:lstStyle>
            <a:lvl1pPr defTabSz="914400">
              <a:defRPr sz="2500"/>
            </a:lvl1pPr>
          </a:lstStyle>
          <a:p>
            <a:pPr algn="ctr"/>
            <a:r>
              <a:rPr sz="1250" dirty="0"/>
              <a:t>PREPROCESSING</a:t>
            </a:r>
          </a:p>
        </p:txBody>
      </p:sp>
      <p:sp>
        <p:nvSpPr>
          <p:cNvPr id="236" name="TextBox 24"/>
          <p:cNvSpPr txBox="1"/>
          <p:nvPr/>
        </p:nvSpPr>
        <p:spPr>
          <a:xfrm rot="16200000">
            <a:off x="26828" y="4922644"/>
            <a:ext cx="2205211" cy="238525"/>
          </a:xfrm>
          <a:prstGeom prst="rect">
            <a:avLst/>
          </a:prstGeom>
          <a:solidFill>
            <a:srgbClr val="A2B9E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2859" tIns="22859" rIns="22859" bIns="22859">
            <a:spAutoFit/>
          </a:bodyPr>
          <a:lstStyle>
            <a:lvl1pPr defTabSz="914400">
              <a:defRPr sz="2500"/>
            </a:lvl1pPr>
          </a:lstStyle>
          <a:p>
            <a:pPr algn="ctr"/>
            <a:r>
              <a:rPr sz="1250" dirty="0"/>
              <a:t>DOWNSTREAM ANALYSIS</a:t>
            </a:r>
          </a:p>
        </p:txBody>
      </p:sp>
      <p:sp>
        <p:nvSpPr>
          <p:cNvPr id="237" name="TextBox 2"/>
          <p:cNvSpPr txBox="1"/>
          <p:nvPr/>
        </p:nvSpPr>
        <p:spPr>
          <a:xfrm>
            <a:off x="5523570" y="1957617"/>
            <a:ext cx="2579037" cy="1161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2859" tIns="22859" rIns="22859" bIns="22859">
            <a:spAutoFit/>
          </a:bodyPr>
          <a:lstStyle/>
          <a:p>
            <a:pPr defTabSz="457200">
              <a:spcBef>
                <a:spcPts val="250"/>
              </a:spcBef>
              <a:defRPr sz="2500" u="sng"/>
            </a:pPr>
            <a:r>
              <a:rPr sz="1250"/>
              <a:t>Single-cell specific:</a:t>
            </a:r>
          </a:p>
          <a:p>
            <a:pPr defTabSz="457200">
              <a:spcBef>
                <a:spcPts val="250"/>
              </a:spcBef>
              <a:defRPr sz="2500" b="1" u="sng">
                <a:latin typeface="+mj-lt"/>
                <a:ea typeface="+mj-ea"/>
                <a:cs typeface="+mj-cs"/>
                <a:sym typeface="Helvetica Neue"/>
              </a:defRPr>
            </a:pPr>
            <a:endParaRPr sz="1250"/>
          </a:p>
          <a:p>
            <a:pPr marL="142875" indent="-142875" defTabSz="457200">
              <a:spcBef>
                <a:spcPts val="250"/>
              </a:spcBef>
              <a:buSzPct val="100000"/>
              <a:buFont typeface="Arial"/>
              <a:buChar char="•"/>
              <a:defRPr sz="2500">
                <a:latin typeface="+mj-lt"/>
                <a:ea typeface="+mj-ea"/>
                <a:cs typeface="+mj-cs"/>
                <a:sym typeface="Helvetica Neue"/>
              </a:defRPr>
            </a:pPr>
            <a:r>
              <a:rPr sz="1250"/>
              <a:t>Barcode demultiplexing</a:t>
            </a:r>
          </a:p>
          <a:p>
            <a:pPr marL="142875" indent="-142875" defTabSz="457200">
              <a:spcBef>
                <a:spcPts val="250"/>
              </a:spcBef>
              <a:buSzPct val="100000"/>
              <a:buFont typeface="Arial"/>
              <a:buChar char="•"/>
              <a:defRPr sz="2500">
                <a:latin typeface="+mj-lt"/>
                <a:ea typeface="+mj-ea"/>
                <a:cs typeface="+mj-cs"/>
                <a:sym typeface="Helvetica Neue"/>
              </a:defRPr>
            </a:pPr>
            <a:r>
              <a:rPr sz="1250"/>
              <a:t>UMI counting</a:t>
            </a:r>
          </a:p>
          <a:p>
            <a:pPr marL="142875" indent="-142875" defTabSz="457200">
              <a:spcBef>
                <a:spcPts val="250"/>
              </a:spcBef>
              <a:buSzPct val="100000"/>
              <a:buFont typeface="Arial"/>
              <a:buChar char="•"/>
              <a:defRPr sz="2500">
                <a:latin typeface="+mj-lt"/>
                <a:ea typeface="+mj-ea"/>
                <a:cs typeface="+mj-cs"/>
                <a:sym typeface="Helvetica Neue"/>
              </a:defRPr>
            </a:pPr>
            <a:r>
              <a:rPr sz="1250"/>
              <a:t>Filtering of cells (e.g. empty droplets)</a:t>
            </a:r>
          </a:p>
        </p:txBody>
      </p:sp>
      <p:sp>
        <p:nvSpPr>
          <p:cNvPr id="238" name="TextBox 23"/>
          <p:cNvSpPr txBox="1"/>
          <p:nvPr/>
        </p:nvSpPr>
        <p:spPr>
          <a:xfrm>
            <a:off x="5523570" y="4506808"/>
            <a:ext cx="2305566" cy="1161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2859" tIns="22859" rIns="22859" bIns="22859">
            <a:spAutoFit/>
          </a:bodyPr>
          <a:lstStyle/>
          <a:p>
            <a:pPr defTabSz="457200">
              <a:spcBef>
                <a:spcPts val="250"/>
              </a:spcBef>
              <a:defRPr sz="2500" u="sng"/>
            </a:pPr>
            <a:r>
              <a:rPr sz="1250"/>
              <a:t>Single-cell specific:</a:t>
            </a:r>
          </a:p>
          <a:p>
            <a:pPr defTabSz="457200">
              <a:spcBef>
                <a:spcPts val="250"/>
              </a:spcBef>
              <a:defRPr sz="2500" u="sng"/>
            </a:pPr>
            <a:endParaRPr sz="1250"/>
          </a:p>
          <a:p>
            <a:pPr marL="142875" indent="-142875" defTabSz="457200">
              <a:spcBef>
                <a:spcPts val="250"/>
              </a:spcBef>
              <a:buSzPct val="100000"/>
              <a:buFont typeface="Arial"/>
              <a:buChar char="•"/>
              <a:defRPr sz="2500">
                <a:latin typeface="+mj-lt"/>
                <a:ea typeface="+mj-ea"/>
                <a:cs typeface="+mj-cs"/>
                <a:sym typeface="Helvetica Neue"/>
              </a:defRPr>
            </a:pPr>
            <a:r>
              <a:rPr sz="1250"/>
              <a:t>Filtering doublets?</a:t>
            </a:r>
          </a:p>
          <a:p>
            <a:pPr marL="142875" indent="-142875" defTabSz="457200">
              <a:spcBef>
                <a:spcPts val="250"/>
              </a:spcBef>
              <a:buSzPct val="100000"/>
              <a:buFont typeface="Arial"/>
              <a:buChar char="•"/>
              <a:defRPr sz="2500">
                <a:latin typeface="+mj-lt"/>
                <a:ea typeface="+mj-ea"/>
                <a:cs typeface="+mj-cs"/>
                <a:sym typeface="Helvetica Neue"/>
              </a:defRPr>
            </a:pPr>
            <a:r>
              <a:rPr sz="1250"/>
              <a:t>Removing covariates? (cell-cycle)</a:t>
            </a:r>
          </a:p>
          <a:p>
            <a:pPr marL="142875" indent="-142875" defTabSz="457200">
              <a:spcBef>
                <a:spcPts val="250"/>
              </a:spcBef>
              <a:buSzPct val="100000"/>
              <a:buFont typeface="Arial"/>
              <a:buChar char="•"/>
              <a:defRPr sz="2500">
                <a:latin typeface="+mj-lt"/>
                <a:ea typeface="+mj-ea"/>
                <a:cs typeface="+mj-cs"/>
                <a:sym typeface="Helvetica Neue"/>
              </a:defRPr>
            </a:pPr>
            <a:r>
              <a:rPr sz="1250"/>
              <a:t>etc.</a:t>
            </a:r>
          </a:p>
        </p:txBody>
      </p:sp>
      <p:pic>
        <p:nvPicPr>
          <p:cNvPr id="239" name="Picture 25" descr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1398" y="1512760"/>
            <a:ext cx="207007" cy="207006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Rectangle 27"/>
          <p:cNvSpPr txBox="1"/>
          <p:nvPr/>
        </p:nvSpPr>
        <p:spPr>
          <a:xfrm>
            <a:off x="2062091" y="1506995"/>
            <a:ext cx="390874" cy="2308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2859" tIns="22859" rIns="22859" bIns="22859">
            <a:spAutoFit/>
          </a:bodyPr>
          <a:lstStyle>
            <a:lvl1pPr algn="l" defTabSz="914400">
              <a:defRPr sz="2400" i="1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sz="1200"/>
              <a:t>.fastq</a:t>
            </a:r>
          </a:p>
        </p:txBody>
      </p:sp>
      <p:pic>
        <p:nvPicPr>
          <p:cNvPr id="241" name="Picture 29" descr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1398" y="2293796"/>
            <a:ext cx="207007" cy="207006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Rectangle 30"/>
          <p:cNvSpPr txBox="1"/>
          <p:nvPr/>
        </p:nvSpPr>
        <p:spPr>
          <a:xfrm>
            <a:off x="2063886" y="2290263"/>
            <a:ext cx="360353" cy="2308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2859" tIns="22859" rIns="22859" bIns="22859">
            <a:spAutoFit/>
          </a:bodyPr>
          <a:lstStyle/>
          <a:p>
            <a:pPr defTabSz="457200">
              <a:defRPr sz="2400" i="1">
                <a:latin typeface="+mj-lt"/>
                <a:ea typeface="+mj-ea"/>
                <a:cs typeface="+mj-cs"/>
                <a:sym typeface="Helvetica Neue"/>
              </a:defRPr>
            </a:pPr>
            <a:r>
              <a:rPr sz="1200"/>
              <a:t>.bam</a:t>
            </a:r>
          </a:p>
        </p:txBody>
      </p:sp>
      <p:sp>
        <p:nvSpPr>
          <p:cNvPr id="243" name="Rectangle 32"/>
          <p:cNvSpPr txBox="1"/>
          <p:nvPr/>
        </p:nvSpPr>
        <p:spPr>
          <a:xfrm>
            <a:off x="2080780" y="3121376"/>
            <a:ext cx="764310" cy="4154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2859" tIns="22859" rIns="22859" bIns="22859">
            <a:spAutoFit/>
          </a:bodyPr>
          <a:lstStyle/>
          <a:p>
            <a:pPr defTabSz="457200">
              <a:defRPr sz="2400" i="1">
                <a:latin typeface="Arial"/>
                <a:ea typeface="Arial"/>
                <a:cs typeface="Arial"/>
                <a:sym typeface="Arial"/>
              </a:defRPr>
            </a:pPr>
            <a:r>
              <a:rPr sz="1200"/>
              <a:t>.txt / .csv</a:t>
            </a:r>
          </a:p>
          <a:p>
            <a:pPr defTabSz="457200">
              <a:defRPr sz="2400" i="1">
                <a:latin typeface="Arial"/>
                <a:ea typeface="Arial"/>
                <a:cs typeface="Arial"/>
                <a:sym typeface="Arial"/>
              </a:defRPr>
            </a:pPr>
            <a:r>
              <a:rPr sz="1200"/>
              <a:t>.h5 / .loom</a:t>
            </a:r>
          </a:p>
        </p:txBody>
      </p:sp>
      <p:sp>
        <p:nvSpPr>
          <p:cNvPr id="244" name="TextBox 36"/>
          <p:cNvSpPr txBox="1"/>
          <p:nvPr/>
        </p:nvSpPr>
        <p:spPr>
          <a:xfrm>
            <a:off x="9065427" y="2402721"/>
            <a:ext cx="814325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defRPr sz="2500" i="1">
                <a:solidFill>
                  <a:srgbClr val="FF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sz="1250"/>
              <a:t>UNIX / bash</a:t>
            </a:r>
          </a:p>
        </p:txBody>
      </p:sp>
      <p:sp>
        <p:nvSpPr>
          <p:cNvPr id="245" name="TextBox 37"/>
          <p:cNvSpPr txBox="1"/>
          <p:nvPr/>
        </p:nvSpPr>
        <p:spPr>
          <a:xfrm>
            <a:off x="9065427" y="4953084"/>
            <a:ext cx="715773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defRPr sz="2500" i="1">
                <a:solidFill>
                  <a:srgbClr val="FF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sz="1250"/>
              <a:t>R / Python</a:t>
            </a:r>
          </a:p>
        </p:txBody>
      </p:sp>
      <p:sp>
        <p:nvSpPr>
          <p:cNvPr id="246" name="Shape 1226"/>
          <p:cNvSpPr/>
          <p:nvPr/>
        </p:nvSpPr>
        <p:spPr>
          <a:xfrm flipV="1">
            <a:off x="3756083" y="2657804"/>
            <a:ext cx="1" cy="377364"/>
          </a:xfrm>
          <a:prstGeom prst="line">
            <a:avLst/>
          </a:prstGeom>
          <a:ln w="25400">
            <a:solidFill>
              <a:srgbClr val="000000"/>
            </a:solidFill>
            <a:miter/>
            <a:headEnd type="triangle"/>
          </a:ln>
        </p:spPr>
        <p:txBody>
          <a:bodyPr lIns="22859" tIns="22859" rIns="22859" bIns="22859"/>
          <a:lstStyle/>
          <a:p>
            <a:endParaRPr sz="900"/>
          </a:p>
        </p:txBody>
      </p:sp>
      <p:sp>
        <p:nvSpPr>
          <p:cNvPr id="247" name="Shape 1226"/>
          <p:cNvSpPr/>
          <p:nvPr/>
        </p:nvSpPr>
        <p:spPr>
          <a:xfrm flipV="1">
            <a:off x="3756083" y="4359530"/>
            <a:ext cx="1" cy="377364"/>
          </a:xfrm>
          <a:prstGeom prst="line">
            <a:avLst/>
          </a:prstGeom>
          <a:ln w="25400">
            <a:solidFill>
              <a:srgbClr val="000000"/>
            </a:solidFill>
            <a:miter/>
            <a:headEnd type="triangle"/>
          </a:ln>
        </p:spPr>
        <p:txBody>
          <a:bodyPr lIns="22859" tIns="22859" rIns="22859" bIns="22859"/>
          <a:lstStyle/>
          <a:p>
            <a:endParaRPr sz="900"/>
          </a:p>
        </p:txBody>
      </p:sp>
      <p:sp>
        <p:nvSpPr>
          <p:cNvPr id="248" name="Shape 1226"/>
          <p:cNvSpPr/>
          <p:nvPr/>
        </p:nvSpPr>
        <p:spPr>
          <a:xfrm flipV="1">
            <a:off x="3756083" y="5115144"/>
            <a:ext cx="1" cy="377364"/>
          </a:xfrm>
          <a:prstGeom prst="line">
            <a:avLst/>
          </a:prstGeom>
          <a:ln w="25400">
            <a:solidFill>
              <a:srgbClr val="000000"/>
            </a:solidFill>
            <a:miter/>
            <a:headEnd type="triangle"/>
          </a:ln>
        </p:spPr>
        <p:txBody>
          <a:bodyPr lIns="22859" tIns="22859" rIns="22859" bIns="22859"/>
          <a:lstStyle/>
          <a:p>
            <a:endParaRPr sz="900"/>
          </a:p>
        </p:txBody>
      </p:sp>
      <p:sp>
        <p:nvSpPr>
          <p:cNvPr id="249" name="Shape 1226"/>
          <p:cNvSpPr/>
          <p:nvPr/>
        </p:nvSpPr>
        <p:spPr>
          <a:xfrm flipV="1">
            <a:off x="3756083" y="3708835"/>
            <a:ext cx="1" cy="144341"/>
          </a:xfrm>
          <a:prstGeom prst="line">
            <a:avLst/>
          </a:prstGeom>
          <a:ln w="25400">
            <a:solidFill>
              <a:srgbClr val="000000"/>
            </a:solidFill>
            <a:miter/>
            <a:headEnd type="triangle"/>
          </a:ln>
        </p:spPr>
        <p:txBody>
          <a:bodyPr lIns="22859" tIns="22859" rIns="22859" bIns="22859"/>
          <a:lstStyle/>
          <a:p>
            <a:endParaRPr sz="900"/>
          </a:p>
        </p:txBody>
      </p:sp>
      <p:sp>
        <p:nvSpPr>
          <p:cNvPr id="250" name="Shape 433"/>
          <p:cNvSpPr/>
          <p:nvPr/>
        </p:nvSpPr>
        <p:spPr>
          <a:xfrm>
            <a:off x="1555429" y="1380561"/>
            <a:ext cx="7338594" cy="2270913"/>
          </a:xfrm>
          <a:prstGeom prst="roundRect">
            <a:avLst>
              <a:gd name="adj" fmla="val 3001"/>
            </a:avLst>
          </a:prstGeom>
          <a:ln w="12700">
            <a:solidFill>
              <a:srgbClr val="000000"/>
            </a:solidFill>
            <a:bevel/>
          </a:ln>
        </p:spPr>
        <p:txBody>
          <a:bodyPr lIns="0" tIns="0" rIns="0" bIns="0"/>
          <a:lstStyle/>
          <a:p>
            <a:pPr defTabSz="457200">
              <a:defRPr sz="4200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endParaRPr sz="2100"/>
          </a:p>
        </p:txBody>
      </p:sp>
      <p:sp>
        <p:nvSpPr>
          <p:cNvPr id="251" name="Shape 433"/>
          <p:cNvSpPr/>
          <p:nvPr/>
        </p:nvSpPr>
        <p:spPr>
          <a:xfrm>
            <a:off x="1581146" y="3910538"/>
            <a:ext cx="7338596" cy="2270912"/>
          </a:xfrm>
          <a:prstGeom prst="roundRect">
            <a:avLst>
              <a:gd name="adj" fmla="val 3001"/>
            </a:avLst>
          </a:prstGeom>
          <a:ln w="12700">
            <a:solidFill>
              <a:srgbClr val="000000"/>
            </a:solidFill>
            <a:bevel/>
          </a:ln>
        </p:spPr>
        <p:txBody>
          <a:bodyPr lIns="0" tIns="0" rIns="0" bIns="0"/>
          <a:lstStyle/>
          <a:p>
            <a:pPr defTabSz="457200">
              <a:defRPr sz="4200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endParaRPr sz="21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06FB42-49B9-46DD-A3DA-A9F905544507}"/>
              </a:ext>
            </a:extLst>
          </p:cNvPr>
          <p:cNvSpPr txBox="1"/>
          <p:nvPr/>
        </p:nvSpPr>
        <p:spPr>
          <a:xfrm>
            <a:off x="0" y="164384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Single-cell RNA-seq analysis pipelines</a:t>
            </a:r>
          </a:p>
        </p:txBody>
      </p:sp>
      <p:pic>
        <p:nvPicPr>
          <p:cNvPr id="32" name="Picture 2">
            <a:extLst>
              <a:ext uri="{FF2B5EF4-FFF2-40B4-BE49-F238E27FC236}">
                <a16:creationId xmlns:a16="http://schemas.microsoft.com/office/drawing/2014/main" id="{22F6AA41-41EA-4074-9D94-6E4BF36E9E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2192" y="4007937"/>
            <a:ext cx="2392857" cy="526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0561A57-6A1F-4274-AD09-B38AC2FB73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4071" y="4757266"/>
            <a:ext cx="1023635" cy="4785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6C3924-9F6C-449A-B0FB-061F4D2632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74664" y="1484338"/>
            <a:ext cx="1438275" cy="4286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BCD78B-CDB4-41C2-804E-D8D5EEED3C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13031" y="1491371"/>
            <a:ext cx="850279" cy="2887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30F6E4-DAD6-4441-8948-1218FAD396D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" r="3111"/>
          <a:stretch/>
        </p:blipFill>
        <p:spPr>
          <a:xfrm>
            <a:off x="8977432" y="2974005"/>
            <a:ext cx="1338144" cy="3429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6A5DF5-1E5C-434F-AFB3-8B1517946CD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72672" y="2357139"/>
            <a:ext cx="1027149" cy="1231282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D336CB1-D3F0-45D8-AB8C-9E63A8334665}"/>
              </a:ext>
            </a:extLst>
          </p:cNvPr>
          <p:cNvCxnSpPr>
            <a:cxnSpLocks/>
          </p:cNvCxnSpPr>
          <p:nvPr/>
        </p:nvCxnSpPr>
        <p:spPr>
          <a:xfrm>
            <a:off x="0" y="3785035"/>
            <a:ext cx="12192000" cy="0"/>
          </a:xfrm>
          <a:prstGeom prst="line">
            <a:avLst/>
          </a:prstGeom>
          <a:ln w="1905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BF5FA83-5A9D-454C-A818-F2A8A5FFB7BD}"/>
              </a:ext>
            </a:extLst>
          </p:cNvPr>
          <p:cNvSpPr txBox="1"/>
          <p:nvPr/>
        </p:nvSpPr>
        <p:spPr>
          <a:xfrm>
            <a:off x="542925" y="857250"/>
            <a:ext cx="7011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 “Full workflow”, i.e. from the sequencing machine, is the following: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4C6651E8-4099-4F3B-AE59-A81EA3BABD3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44689" y="5492508"/>
            <a:ext cx="2932329" cy="60625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746BE70-D45E-47DF-A8D0-5B1239D8B3C3}"/>
              </a:ext>
            </a:extLst>
          </p:cNvPr>
          <p:cNvSpPr txBox="1"/>
          <p:nvPr/>
        </p:nvSpPr>
        <p:spPr>
          <a:xfrm>
            <a:off x="0" y="164384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Before we start, one important concept to understand: UMI</a:t>
            </a:r>
          </a:p>
        </p:txBody>
      </p:sp>
      <p:sp>
        <p:nvSpPr>
          <p:cNvPr id="3" name="Unique Molecular Identifier (UMI) removes amplification bias">
            <a:extLst>
              <a:ext uri="{FF2B5EF4-FFF2-40B4-BE49-F238E27FC236}">
                <a16:creationId xmlns:a16="http://schemas.microsoft.com/office/drawing/2014/main" id="{B34BB8FD-0BAE-4519-AFB8-F5BD88AC1434}"/>
              </a:ext>
            </a:extLst>
          </p:cNvPr>
          <p:cNvSpPr txBox="1">
            <a:spLocks/>
          </p:cNvSpPr>
          <p:nvPr/>
        </p:nvSpPr>
        <p:spPr>
          <a:xfrm>
            <a:off x="205729" y="1033739"/>
            <a:ext cx="11586221" cy="877223"/>
          </a:xfrm>
          <a:prstGeom prst="rect">
            <a:avLst/>
          </a:prstGeom>
        </p:spPr>
        <p:txBody>
          <a:bodyPr/>
          <a:lstStyle>
            <a:lvl1pPr algn="l" defTabSz="162763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spc="-1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fr-FR" sz="2000" dirty="0" err="1">
                <a:latin typeface="+mn-lt"/>
              </a:rPr>
              <a:t>With</a:t>
            </a:r>
            <a:r>
              <a:rPr lang="fr-FR" sz="2000" dirty="0">
                <a:latin typeface="+mn-lt"/>
              </a:rPr>
              <a:t> standard bulk RNA-</a:t>
            </a:r>
            <a:r>
              <a:rPr lang="fr-FR" sz="2000" dirty="0" err="1">
                <a:latin typeface="+mn-lt"/>
              </a:rPr>
              <a:t>seq</a:t>
            </a:r>
            <a:r>
              <a:rPr lang="fr-FR" sz="2000" dirty="0">
                <a:latin typeface="+mn-lt"/>
              </a:rPr>
              <a:t> </a:t>
            </a:r>
            <a:r>
              <a:rPr lang="fr-FR" sz="2000" dirty="0" err="1">
                <a:latin typeface="+mn-lt"/>
              </a:rPr>
              <a:t>we</a:t>
            </a:r>
            <a:r>
              <a:rPr lang="fr-FR" sz="2000" dirty="0">
                <a:latin typeface="+mn-lt"/>
              </a:rPr>
              <a:t> </a:t>
            </a:r>
            <a:r>
              <a:rPr lang="fr-FR" sz="2000" dirty="0" err="1">
                <a:latin typeface="+mn-lt"/>
              </a:rPr>
              <a:t>only</a:t>
            </a:r>
            <a:r>
              <a:rPr lang="fr-FR" sz="2000" dirty="0">
                <a:latin typeface="+mn-lt"/>
              </a:rPr>
              <a:t> have </a:t>
            </a:r>
            <a:r>
              <a:rPr lang="fr-FR" sz="2000" dirty="0" err="1">
                <a:latin typeface="+mn-lt"/>
              </a:rPr>
              <a:t>read</a:t>
            </a:r>
            <a:r>
              <a:rPr lang="fr-FR" sz="2000" dirty="0">
                <a:latin typeface="+mn-lt"/>
              </a:rPr>
              <a:t> count matrix. </a:t>
            </a:r>
            <a:r>
              <a:rPr lang="fr-FR" sz="2000" dirty="0" err="1">
                <a:latin typeface="+mn-lt"/>
              </a:rPr>
              <a:t>We</a:t>
            </a:r>
            <a:r>
              <a:rPr lang="fr-FR" sz="2000" dirty="0">
                <a:latin typeface="+mn-lt"/>
              </a:rPr>
              <a:t> can </a:t>
            </a:r>
            <a:r>
              <a:rPr lang="fr-FR" sz="2000" dirty="0" err="1">
                <a:latin typeface="+mn-lt"/>
              </a:rPr>
              <a:t>try</a:t>
            </a:r>
            <a:r>
              <a:rPr lang="fr-FR" sz="2000" dirty="0">
                <a:latin typeface="+mn-lt"/>
              </a:rPr>
              <a:t> </a:t>
            </a:r>
            <a:r>
              <a:rPr lang="fr-FR" sz="2000" dirty="0" err="1">
                <a:latin typeface="+mn-lt"/>
              </a:rPr>
              <a:t>removing</a:t>
            </a:r>
            <a:r>
              <a:rPr lang="fr-FR" sz="2000" dirty="0">
                <a:latin typeface="+mn-lt"/>
              </a:rPr>
              <a:t> PCR duplicates by </a:t>
            </a:r>
            <a:r>
              <a:rPr lang="fr-FR" sz="2000" dirty="0" err="1">
                <a:latin typeface="+mn-lt"/>
              </a:rPr>
              <a:t>removing</a:t>
            </a:r>
            <a:r>
              <a:rPr lang="fr-FR" sz="2000" dirty="0">
                <a:latin typeface="+mn-lt"/>
              </a:rPr>
              <a:t> </a:t>
            </a:r>
            <a:r>
              <a:rPr lang="fr-FR" sz="2000" dirty="0" err="1">
                <a:latin typeface="+mn-lt"/>
              </a:rPr>
              <a:t>reads</a:t>
            </a:r>
            <a:r>
              <a:rPr lang="fr-FR" sz="2000" dirty="0">
                <a:latin typeface="+mn-lt"/>
              </a:rPr>
              <a:t> </a:t>
            </a:r>
            <a:r>
              <a:rPr lang="fr-FR" sz="2000" dirty="0" err="1">
                <a:latin typeface="+mn-lt"/>
              </a:rPr>
              <a:t>that</a:t>
            </a:r>
            <a:r>
              <a:rPr lang="fr-FR" sz="2000" dirty="0">
                <a:latin typeface="+mn-lt"/>
              </a:rPr>
              <a:t> </a:t>
            </a:r>
            <a:r>
              <a:rPr lang="fr-FR" sz="2000" dirty="0" err="1">
                <a:latin typeface="+mn-lt"/>
              </a:rPr>
              <a:t>fall</a:t>
            </a:r>
            <a:r>
              <a:rPr lang="fr-FR" sz="2000" dirty="0">
                <a:latin typeface="+mn-lt"/>
              </a:rPr>
              <a:t> </a:t>
            </a:r>
            <a:r>
              <a:rPr lang="fr-FR" sz="2000" dirty="0" err="1">
                <a:latin typeface="+mn-lt"/>
              </a:rPr>
              <a:t>exactly</a:t>
            </a:r>
            <a:r>
              <a:rPr lang="fr-FR" sz="2000" dirty="0">
                <a:latin typeface="+mn-lt"/>
              </a:rPr>
              <a:t> at the </a:t>
            </a:r>
            <a:r>
              <a:rPr lang="fr-FR" sz="2000" dirty="0" err="1">
                <a:latin typeface="+mn-lt"/>
              </a:rPr>
              <a:t>same</a:t>
            </a:r>
            <a:r>
              <a:rPr lang="fr-FR" sz="2000" dirty="0">
                <a:latin typeface="+mn-lt"/>
              </a:rPr>
              <a:t> position (Picard </a:t>
            </a:r>
            <a:r>
              <a:rPr lang="fr-FR" sz="2000" dirty="0" err="1">
                <a:latin typeface="+mn-lt"/>
              </a:rPr>
              <a:t>tool</a:t>
            </a:r>
            <a:r>
              <a:rPr lang="fr-FR" sz="2000" dirty="0">
                <a:latin typeface="+mn-lt"/>
              </a:rPr>
              <a:t>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000" dirty="0">
              <a:latin typeface="+mn-lt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FR" sz="2000" dirty="0">
                <a:latin typeface="+mn-lt"/>
              </a:rPr>
              <a:t>Unique </a:t>
            </a:r>
            <a:r>
              <a:rPr lang="fr-FR" sz="2000" dirty="0" err="1">
                <a:latin typeface="+mn-lt"/>
              </a:rPr>
              <a:t>Molecular</a:t>
            </a:r>
            <a:r>
              <a:rPr lang="fr-FR" sz="2000" dirty="0">
                <a:latin typeface="+mn-lt"/>
              </a:rPr>
              <a:t> Identifier (UMI) </a:t>
            </a:r>
            <a:r>
              <a:rPr lang="fr-FR" sz="2000" dirty="0" err="1">
                <a:latin typeface="+mn-lt"/>
              </a:rPr>
              <a:t>were</a:t>
            </a:r>
            <a:r>
              <a:rPr lang="fr-FR" sz="2000" dirty="0">
                <a:latin typeface="+mn-lt"/>
              </a:rPr>
              <a:t> </a:t>
            </a:r>
            <a:r>
              <a:rPr lang="fr-FR" sz="2000" dirty="0" err="1">
                <a:latin typeface="+mn-lt"/>
              </a:rPr>
              <a:t>designed</a:t>
            </a:r>
            <a:r>
              <a:rPr lang="fr-FR" sz="2000" dirty="0">
                <a:latin typeface="+mn-lt"/>
              </a:rPr>
              <a:t> to </a:t>
            </a:r>
            <a:r>
              <a:rPr lang="fr-FR" sz="2000" dirty="0" err="1">
                <a:latin typeface="+mn-lt"/>
              </a:rPr>
              <a:t>remove</a:t>
            </a:r>
            <a:r>
              <a:rPr lang="fr-FR" sz="2000" dirty="0">
                <a:latin typeface="+mn-lt"/>
              </a:rPr>
              <a:t> amplification </a:t>
            </a:r>
            <a:r>
              <a:rPr lang="fr-FR" sz="2000" dirty="0" err="1">
                <a:latin typeface="+mn-lt"/>
              </a:rPr>
              <a:t>bias</a:t>
            </a:r>
            <a:endParaRPr lang="fr-FR" sz="2000" dirty="0">
              <a:latin typeface="+mn-lt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5" name="Shape 272">
            <a:extLst>
              <a:ext uri="{FF2B5EF4-FFF2-40B4-BE49-F238E27FC236}">
                <a16:creationId xmlns:a16="http://schemas.microsoft.com/office/drawing/2014/main" id="{B0D72FFE-39CE-40BD-B283-1E32B20BA80A}"/>
              </a:ext>
            </a:extLst>
          </p:cNvPr>
          <p:cNvSpPr txBox="1"/>
          <p:nvPr/>
        </p:nvSpPr>
        <p:spPr>
          <a:xfrm>
            <a:off x="900433" y="2625013"/>
            <a:ext cx="7932099" cy="3419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2145" tIns="32145" rIns="32145" bIns="32145">
            <a:spAutoFit/>
          </a:bodyPr>
          <a:lstStyle>
            <a:lvl1pPr defTabSz="642915">
              <a:defRPr>
                <a:solidFill>
                  <a:srgbClr val="EE230C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b="1" dirty="0"/>
              <a:t>UMIs are random barcodes that are attached to the fragments prior amplification</a:t>
            </a:r>
          </a:p>
        </p:txBody>
      </p:sp>
      <p:pic>
        <p:nvPicPr>
          <p:cNvPr id="6" name="Picture 2" descr="Picture 2">
            <a:extLst>
              <a:ext uri="{FF2B5EF4-FFF2-40B4-BE49-F238E27FC236}">
                <a16:creationId xmlns:a16="http://schemas.microsoft.com/office/drawing/2014/main" id="{9A2E56C7-B4A5-4FEF-A0AC-43A9963BF8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001" b="38095"/>
          <a:stretch>
            <a:fillRect/>
          </a:stretch>
        </p:blipFill>
        <p:spPr>
          <a:xfrm>
            <a:off x="402163" y="3651076"/>
            <a:ext cx="8952807" cy="2832094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B6AA5CF9-EC87-441F-8CAF-8AFA3940D8E1}"/>
              </a:ext>
            </a:extLst>
          </p:cNvPr>
          <p:cNvSpPr txBox="1"/>
          <p:nvPr/>
        </p:nvSpPr>
        <p:spPr>
          <a:xfrm>
            <a:off x="10204125" y="6181165"/>
            <a:ext cx="2122677" cy="3020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1500" i="1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+mj-lt"/>
                <a:ea typeface="+mj-ea"/>
                <a:cs typeface="+mj-cs"/>
                <a:sym typeface="Helvetica Neue"/>
                <a:hlinkClick r:id="rId3"/>
              </a:defRPr>
            </a:lvl1pPr>
          </a:lstStyle>
          <a:p>
            <a:pPr>
              <a:defRPr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</a:defRPr>
            </a:pPr>
            <a:r>
              <a:rPr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© </a:t>
            </a:r>
            <a:r>
              <a:rPr dirty="0" err="1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ecSeq</a:t>
            </a:r>
            <a:r>
              <a:rPr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 Bioinformatics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EB8C7513-D8DB-4209-B47C-AD8B846BFE4D}"/>
              </a:ext>
            </a:extLst>
          </p:cNvPr>
          <p:cNvSpPr txBox="1"/>
          <p:nvPr/>
        </p:nvSpPr>
        <p:spPr>
          <a:xfrm>
            <a:off x="10095797" y="4660712"/>
            <a:ext cx="1947632" cy="587336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defTabSz="914400">
              <a:spcBef>
                <a:spcPts val="500"/>
              </a:spcBef>
              <a:defRPr sz="2500">
                <a:latin typeface="+mj-lt"/>
                <a:ea typeface="+mj-ea"/>
                <a:cs typeface="+mj-cs"/>
                <a:sym typeface="Helvetica Neue"/>
              </a:defRPr>
            </a:pPr>
            <a:r>
              <a:rPr sz="1400" dirty="0"/>
              <a:t>6 identical sequences</a:t>
            </a:r>
          </a:p>
          <a:p>
            <a:pPr defTabSz="914400">
              <a:spcBef>
                <a:spcPts val="500"/>
              </a:spcBef>
              <a:defRPr sz="2500">
                <a:latin typeface="+mj-lt"/>
                <a:ea typeface="+mj-ea"/>
                <a:cs typeface="+mj-cs"/>
                <a:sym typeface="Helvetica Neue"/>
              </a:defRPr>
            </a:pPr>
            <a:r>
              <a:rPr sz="1400" dirty="0"/>
              <a:t>3 unique input fragments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BF04D0EB-840D-434F-BED1-4E44FFAB03D3}"/>
              </a:ext>
            </a:extLst>
          </p:cNvPr>
          <p:cNvSpPr/>
          <p:nvPr/>
        </p:nvSpPr>
        <p:spPr>
          <a:xfrm flipH="1">
            <a:off x="9498379" y="4954380"/>
            <a:ext cx="597418" cy="2"/>
          </a:xfrm>
          <a:prstGeom prst="line">
            <a:avLst/>
          </a:prstGeom>
          <a:ln w="25400">
            <a:solidFill>
              <a:srgbClr val="EE230C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endParaRPr sz="1050"/>
          </a:p>
        </p:txBody>
      </p:sp>
      <p:grpSp>
        <p:nvGrpSpPr>
          <p:cNvPr id="11" name="Group">
            <a:extLst>
              <a:ext uri="{FF2B5EF4-FFF2-40B4-BE49-F238E27FC236}">
                <a16:creationId xmlns:a16="http://schemas.microsoft.com/office/drawing/2014/main" id="{0C7B53EE-89AB-47BD-A0D6-B1CE381252F7}"/>
              </a:ext>
            </a:extLst>
          </p:cNvPr>
          <p:cNvGrpSpPr/>
          <p:nvPr/>
        </p:nvGrpSpPr>
        <p:grpSpPr>
          <a:xfrm>
            <a:off x="5880000" y="2838447"/>
            <a:ext cx="5871034" cy="790191"/>
            <a:chOff x="0" y="0"/>
            <a:chExt cx="11742066" cy="1580379"/>
          </a:xfrm>
        </p:grpSpPr>
        <p:sp>
          <p:nvSpPr>
            <p:cNvPr id="12" name="Shape 924">
              <a:extLst>
                <a:ext uri="{FF2B5EF4-FFF2-40B4-BE49-F238E27FC236}">
                  <a16:creationId xmlns:a16="http://schemas.microsoft.com/office/drawing/2014/main" id="{864002B9-2DD7-47A9-8F1E-A99B606E640A}"/>
                </a:ext>
              </a:extLst>
            </p:cNvPr>
            <p:cNvSpPr txBox="1"/>
            <p:nvPr/>
          </p:nvSpPr>
          <p:spPr>
            <a:xfrm>
              <a:off x="5504957" y="0"/>
              <a:ext cx="1000836" cy="3726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6073" tIns="16073" rIns="16073" bIns="16073" numCol="1" anchor="t">
              <a:spAutoFit/>
            </a:bodyPr>
            <a:lstStyle>
              <a:lvl1pPr algn="l" defTabSz="914400">
                <a:defRPr sz="2000">
                  <a:solidFill>
                    <a:srgbClr val="942192"/>
                  </a:solidFill>
                  <a:latin typeface="+mj-lt"/>
                  <a:ea typeface="+mj-ea"/>
                  <a:cs typeface="+mj-cs"/>
                  <a:sym typeface="Helvetica Neue"/>
                </a:defRPr>
              </a:lvl1pPr>
            </a:lstStyle>
            <a:p>
              <a:r>
                <a:rPr sz="1000"/>
                <a:t>mRNA</a:t>
              </a:r>
            </a:p>
          </p:txBody>
        </p:sp>
        <p:sp>
          <p:nvSpPr>
            <p:cNvPr id="13" name="Shape 925">
              <a:extLst>
                <a:ext uri="{FF2B5EF4-FFF2-40B4-BE49-F238E27FC236}">
                  <a16:creationId xmlns:a16="http://schemas.microsoft.com/office/drawing/2014/main" id="{BB683B70-8497-42D0-B5F0-939DF97FEFCD}"/>
                </a:ext>
              </a:extLst>
            </p:cNvPr>
            <p:cNvSpPr txBox="1"/>
            <p:nvPr/>
          </p:nvSpPr>
          <p:spPr>
            <a:xfrm>
              <a:off x="7263115" y="340154"/>
              <a:ext cx="1473550" cy="3726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6073" tIns="16073" rIns="16073" bIns="16073" numCol="1" anchor="t">
              <a:spAutoFit/>
            </a:bodyPr>
            <a:lstStyle>
              <a:lvl1pPr algn="l" defTabSz="914400">
                <a:defRPr sz="2000">
                  <a:solidFill>
                    <a:srgbClr val="942192"/>
                  </a:solidFill>
                  <a:latin typeface="+mj-lt"/>
                  <a:ea typeface="+mj-ea"/>
                  <a:cs typeface="+mj-cs"/>
                  <a:sym typeface="Helvetica Neue"/>
                </a:defRPr>
              </a:lvl1pPr>
            </a:lstStyle>
            <a:p>
              <a:r>
                <a:rPr sz="1000"/>
                <a:t>AA…AAA</a:t>
              </a:r>
            </a:p>
          </p:txBody>
        </p:sp>
        <p:sp>
          <p:nvSpPr>
            <p:cNvPr id="14" name="Shape 926">
              <a:extLst>
                <a:ext uri="{FF2B5EF4-FFF2-40B4-BE49-F238E27FC236}">
                  <a16:creationId xmlns:a16="http://schemas.microsoft.com/office/drawing/2014/main" id="{A0BC8B0F-3CC2-4E82-8C3B-B6D84385ED28}"/>
                </a:ext>
              </a:extLst>
            </p:cNvPr>
            <p:cNvSpPr/>
            <p:nvPr/>
          </p:nvSpPr>
          <p:spPr>
            <a:xfrm>
              <a:off x="7184749" y="857435"/>
              <a:ext cx="1464026" cy="473253"/>
            </a:xfrm>
            <a:prstGeom prst="rect">
              <a:avLst/>
            </a:prstGeom>
            <a:solidFill>
              <a:srgbClr val="FFC2B8"/>
            </a:solidFill>
            <a:ln w="12700" cap="flat">
              <a:solidFill>
                <a:srgbClr val="000000"/>
              </a:solidFill>
              <a:prstDash val="solid"/>
              <a:bevel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321458">
                <a:defRPr sz="2900">
                  <a:latin typeface="Gill Sans"/>
                  <a:ea typeface="Gill Sans"/>
                  <a:cs typeface="Gill Sans"/>
                  <a:sym typeface="Gill Sans"/>
                </a:defRPr>
              </a:pPr>
              <a:endParaRPr sz="1450"/>
            </a:p>
          </p:txBody>
        </p:sp>
        <p:sp>
          <p:nvSpPr>
            <p:cNvPr id="15" name="Shape 927">
              <a:extLst>
                <a:ext uri="{FF2B5EF4-FFF2-40B4-BE49-F238E27FC236}">
                  <a16:creationId xmlns:a16="http://schemas.microsoft.com/office/drawing/2014/main" id="{F8B6CCED-DA91-4468-B61B-2552790D2B69}"/>
                </a:ext>
              </a:extLst>
            </p:cNvPr>
            <p:cNvSpPr txBox="1"/>
            <p:nvPr/>
          </p:nvSpPr>
          <p:spPr>
            <a:xfrm>
              <a:off x="7293649" y="921981"/>
              <a:ext cx="1160494" cy="3726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6073" tIns="16073" rIns="16073" bIns="16073" numCol="1" anchor="ctr">
              <a:spAutoFit/>
            </a:bodyPr>
            <a:lstStyle>
              <a:lvl1pPr defTabSz="914400">
                <a:defRPr sz="2000">
                  <a:latin typeface="+mj-lt"/>
                  <a:ea typeface="+mj-ea"/>
                  <a:cs typeface="+mj-cs"/>
                  <a:sym typeface="Helvetica Neue"/>
                </a:defRPr>
              </a:lvl1pPr>
            </a:lstStyle>
            <a:p>
              <a:r>
                <a:rPr sz="1000" dirty="0"/>
                <a:t>TT …TTT</a:t>
              </a:r>
            </a:p>
          </p:txBody>
        </p:sp>
        <p:sp>
          <p:nvSpPr>
            <p:cNvPr id="16" name="Shape 928">
              <a:extLst>
                <a:ext uri="{FF2B5EF4-FFF2-40B4-BE49-F238E27FC236}">
                  <a16:creationId xmlns:a16="http://schemas.microsoft.com/office/drawing/2014/main" id="{30F8235B-E0AB-4325-93D0-938CDD33D3DB}"/>
                </a:ext>
              </a:extLst>
            </p:cNvPr>
            <p:cNvSpPr/>
            <p:nvPr/>
          </p:nvSpPr>
          <p:spPr>
            <a:xfrm>
              <a:off x="8648249" y="857435"/>
              <a:ext cx="1730976" cy="473253"/>
            </a:xfrm>
            <a:prstGeom prst="rect">
              <a:avLst/>
            </a:prstGeom>
            <a:solidFill>
              <a:srgbClr val="B5DDFF"/>
            </a:solidFill>
            <a:ln w="12700" cap="flat">
              <a:solidFill>
                <a:srgbClr val="000000"/>
              </a:solidFill>
              <a:prstDash val="solid"/>
              <a:bevel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321458">
                <a:defRPr sz="2900">
                  <a:solidFill>
                    <a:srgbClr val="FEFEFE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 sz="1450"/>
            </a:p>
          </p:txBody>
        </p:sp>
        <p:sp>
          <p:nvSpPr>
            <p:cNvPr id="17" name="Shape 929">
              <a:extLst>
                <a:ext uri="{FF2B5EF4-FFF2-40B4-BE49-F238E27FC236}">
                  <a16:creationId xmlns:a16="http://schemas.microsoft.com/office/drawing/2014/main" id="{A290B864-34AE-4150-AE08-0E50799D82A1}"/>
                </a:ext>
              </a:extLst>
            </p:cNvPr>
            <p:cNvSpPr txBox="1"/>
            <p:nvPr/>
          </p:nvSpPr>
          <p:spPr>
            <a:xfrm>
              <a:off x="9182746" y="907715"/>
              <a:ext cx="661984" cy="3726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6073" tIns="16073" rIns="16073" bIns="16073" numCol="1" anchor="ctr">
              <a:spAutoFit/>
            </a:bodyPr>
            <a:lstStyle>
              <a:lvl1pPr defTabSz="914400">
                <a:defRPr sz="2000">
                  <a:latin typeface="+mj-lt"/>
                  <a:ea typeface="+mj-ea"/>
                  <a:cs typeface="+mj-cs"/>
                  <a:sym typeface="Helvetica Neue"/>
                </a:defRPr>
              </a:lvl1pPr>
            </a:lstStyle>
            <a:p>
              <a:r>
                <a:rPr sz="1000" dirty="0"/>
                <a:t>UMI</a:t>
              </a:r>
            </a:p>
          </p:txBody>
        </p:sp>
        <p:sp>
          <p:nvSpPr>
            <p:cNvPr id="18" name="Shape 930">
              <a:extLst>
                <a:ext uri="{FF2B5EF4-FFF2-40B4-BE49-F238E27FC236}">
                  <a16:creationId xmlns:a16="http://schemas.microsoft.com/office/drawing/2014/main" id="{C83D3071-0FD0-4B3F-8242-0048CB7CD857}"/>
                </a:ext>
              </a:extLst>
            </p:cNvPr>
            <p:cNvSpPr/>
            <p:nvPr/>
          </p:nvSpPr>
          <p:spPr>
            <a:xfrm>
              <a:off x="10386637" y="857435"/>
              <a:ext cx="1355429" cy="473253"/>
            </a:xfrm>
            <a:prstGeom prst="rect">
              <a:avLst/>
            </a:prstGeom>
            <a:solidFill>
              <a:srgbClr val="F0B357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160729">
                <a:defRPr sz="2000">
                  <a:latin typeface="+mj-lt"/>
                  <a:ea typeface="+mj-ea"/>
                  <a:cs typeface="+mj-cs"/>
                  <a:sym typeface="Helvetica Neue"/>
                </a:defRPr>
              </a:pPr>
              <a:endParaRPr sz="1000"/>
            </a:p>
          </p:txBody>
        </p:sp>
        <p:sp>
          <p:nvSpPr>
            <p:cNvPr id="19" name="Shape 931">
              <a:extLst>
                <a:ext uri="{FF2B5EF4-FFF2-40B4-BE49-F238E27FC236}">
                  <a16:creationId xmlns:a16="http://schemas.microsoft.com/office/drawing/2014/main" id="{F12B15E4-CF4F-40A7-8DEE-C6CD2F307D9B}"/>
                </a:ext>
              </a:extLst>
            </p:cNvPr>
            <p:cNvSpPr txBox="1"/>
            <p:nvPr/>
          </p:nvSpPr>
          <p:spPr>
            <a:xfrm>
              <a:off x="10527576" y="907715"/>
              <a:ext cx="1111650" cy="3726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6073" tIns="16073" rIns="16073" bIns="16073" numCol="1" anchor="ctr">
              <a:spAutoFit/>
            </a:bodyPr>
            <a:lstStyle>
              <a:lvl1pPr defTabSz="914400">
                <a:defRPr sz="2000">
                  <a:latin typeface="+mj-lt"/>
                  <a:ea typeface="+mj-ea"/>
                  <a:cs typeface="+mj-cs"/>
                  <a:sym typeface="Helvetica Neue"/>
                </a:defRPr>
              </a:lvl1pPr>
            </a:lstStyle>
            <a:p>
              <a:r>
                <a:rPr sz="1000"/>
                <a:t>Cell_ID</a:t>
              </a:r>
            </a:p>
          </p:txBody>
        </p:sp>
        <p:sp>
          <p:nvSpPr>
            <p:cNvPr id="20" name="Shape 934">
              <a:extLst>
                <a:ext uri="{FF2B5EF4-FFF2-40B4-BE49-F238E27FC236}">
                  <a16:creationId xmlns:a16="http://schemas.microsoft.com/office/drawing/2014/main" id="{128E0A3B-E35B-426E-9CE7-76430DDE05D7}"/>
                </a:ext>
              </a:extLst>
            </p:cNvPr>
            <p:cNvSpPr txBox="1"/>
            <p:nvPr/>
          </p:nvSpPr>
          <p:spPr>
            <a:xfrm>
              <a:off x="5905063" y="1207684"/>
              <a:ext cx="942376" cy="3726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6073" tIns="16073" rIns="16073" bIns="16073" numCol="1" anchor="t">
              <a:spAutoFit/>
            </a:bodyPr>
            <a:lstStyle>
              <a:lvl1pPr algn="l" defTabSz="914400">
                <a:defRPr sz="2000">
                  <a:latin typeface="+mj-lt"/>
                  <a:ea typeface="+mj-ea"/>
                  <a:cs typeface="+mj-cs"/>
                  <a:sym typeface="Helvetica Neue"/>
                </a:defRPr>
              </a:lvl1pPr>
            </a:lstStyle>
            <a:p>
              <a:r>
                <a:rPr sz="1000"/>
                <a:t>cDNA</a:t>
              </a:r>
            </a:p>
          </p:txBody>
        </p:sp>
        <p:pic>
          <p:nvPicPr>
            <p:cNvPr id="21" name="Line Line" descr="Line Line">
              <a:extLst>
                <a:ext uri="{FF2B5EF4-FFF2-40B4-BE49-F238E27FC236}">
                  <a16:creationId xmlns:a16="http://schemas.microsoft.com/office/drawing/2014/main" id="{E1C143C9-5AF6-41BF-9788-1D34C891BD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501900"/>
              <a:ext cx="7141851" cy="1270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2" name="Line">
              <a:extLst>
                <a:ext uri="{FF2B5EF4-FFF2-40B4-BE49-F238E27FC236}">
                  <a16:creationId xmlns:a16="http://schemas.microsoft.com/office/drawing/2014/main" id="{D44E503C-DF0F-4CA1-BB66-86C5631ACE56}"/>
                </a:ext>
              </a:extLst>
            </p:cNvPr>
            <p:cNvSpPr/>
            <p:nvPr/>
          </p:nvSpPr>
          <p:spPr>
            <a:xfrm flipH="1" flipV="1">
              <a:off x="5358648" y="1094061"/>
              <a:ext cx="1743874" cy="2"/>
            </a:xfrm>
            <a:prstGeom prst="line">
              <a:avLst/>
            </a:prstGeom>
            <a:noFill/>
            <a:ln w="50800" cap="flat">
              <a:solidFill>
                <a:srgbClr val="5E5E5E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22859" tIns="22859" rIns="22859" bIns="22859" numCol="1" anchor="t">
              <a:noAutofit/>
            </a:bodyPr>
            <a:lstStyle/>
            <a:p>
              <a:endParaRPr sz="900"/>
            </a:p>
          </p:txBody>
        </p:sp>
      </p:grpSp>
    </p:spTree>
    <p:extLst>
      <p:ext uri="{BB962C8B-B14F-4D97-AF65-F5344CB8AC3E}">
        <p14:creationId xmlns:p14="http://schemas.microsoft.com/office/powerpoint/2010/main" val="2245188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dividual transcripts can thus be detected in the final output by removing the duplicated barcodes/UMIs…">
            <a:extLst>
              <a:ext uri="{FF2B5EF4-FFF2-40B4-BE49-F238E27FC236}">
                <a16:creationId xmlns:a16="http://schemas.microsoft.com/office/drawing/2014/main" id="{4F3BCD77-528C-45BD-8EF5-906F234E606F}"/>
              </a:ext>
            </a:extLst>
          </p:cNvPr>
          <p:cNvSpPr txBox="1"/>
          <p:nvPr/>
        </p:nvSpPr>
        <p:spPr>
          <a:xfrm>
            <a:off x="570233" y="849493"/>
            <a:ext cx="9205212" cy="196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321458">
              <a:defRPr>
                <a:latin typeface="+mj-lt"/>
                <a:ea typeface="+mj-ea"/>
                <a:cs typeface="+mj-cs"/>
                <a:sym typeface="Helvetica Neue"/>
              </a:defRPr>
            </a:pPr>
            <a:r>
              <a:rPr lang="en-US" sz="1600" dirty="0"/>
              <a:t>Unique barcodes (UMIs) associated with all reads are mapped to a given gene </a:t>
            </a:r>
          </a:p>
          <a:p>
            <a:pPr defTabSz="321458">
              <a:defRPr>
                <a:latin typeface="+mj-lt"/>
                <a:ea typeface="+mj-ea"/>
                <a:cs typeface="+mj-cs"/>
                <a:sym typeface="Helvetica Neue"/>
              </a:defRPr>
            </a:pPr>
            <a:r>
              <a:rPr lang="en-US" sz="1600" dirty="0"/>
              <a:t>UMIs are “collapsed” at each unique position</a:t>
            </a:r>
          </a:p>
          <a:p>
            <a:pPr algn="l" defTabSz="642915">
              <a:defRPr>
                <a:latin typeface="+mj-lt"/>
                <a:ea typeface="+mj-ea"/>
                <a:cs typeface="+mj-cs"/>
                <a:sym typeface="Helvetica Neue"/>
              </a:defRPr>
            </a:pPr>
            <a:r>
              <a:rPr lang="en-US" sz="1600" dirty="0"/>
              <a:t>Individual transcripts can thus be detected in the final output by removing the duplicated barcodes/UMIs</a:t>
            </a:r>
          </a:p>
          <a:p>
            <a:pPr marL="396873" indent="-396873" algn="l" defTabSz="642915">
              <a:spcBef>
                <a:spcPts val="1000"/>
              </a:spcBef>
              <a:buSzPct val="125000"/>
              <a:buChar char="•"/>
              <a:defRPr>
                <a:latin typeface="+mj-lt"/>
                <a:ea typeface="+mj-ea"/>
                <a:cs typeface="+mj-cs"/>
                <a:sym typeface="Helvetica Neue"/>
              </a:defRPr>
            </a:pPr>
            <a:r>
              <a:rPr sz="1600" dirty="0"/>
              <a:t>Reduce the technical noise</a:t>
            </a:r>
          </a:p>
          <a:p>
            <a:pPr marL="396873" indent="-396873" algn="l" defTabSz="642915">
              <a:spcBef>
                <a:spcPts val="1000"/>
              </a:spcBef>
              <a:buSzPct val="125000"/>
              <a:buChar char="•"/>
              <a:defRPr>
                <a:latin typeface="+mj-lt"/>
                <a:ea typeface="+mj-ea"/>
                <a:cs typeface="+mj-cs"/>
                <a:sym typeface="Helvetica Neue"/>
              </a:defRPr>
            </a:pPr>
            <a:r>
              <a:rPr sz="1600" dirty="0"/>
              <a:t>Simpler statistical models (vs read counts)</a:t>
            </a:r>
          </a:p>
          <a:p>
            <a:pPr marL="396873" indent="-396873" algn="l" defTabSz="642915">
              <a:spcBef>
                <a:spcPts val="1000"/>
              </a:spcBef>
              <a:buSzPct val="125000"/>
              <a:buChar char="•"/>
              <a:defRPr>
                <a:latin typeface="+mj-lt"/>
                <a:ea typeface="+mj-ea"/>
                <a:cs typeface="+mj-cs"/>
                <a:sym typeface="Helvetica Neue"/>
              </a:defRPr>
            </a:pPr>
            <a:r>
              <a:rPr sz="1600" dirty="0"/>
              <a:t>Better approximation of duplicates as compared to standard Picard/</a:t>
            </a:r>
            <a:r>
              <a:rPr sz="1600" dirty="0" err="1"/>
              <a:t>Samtools</a:t>
            </a:r>
            <a:r>
              <a:rPr sz="1600" dirty="0"/>
              <a:t> tools (e.g. for variant calling)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7E47AB-EF4D-43EF-9874-8899985851B7}"/>
              </a:ext>
            </a:extLst>
          </p:cNvPr>
          <p:cNvSpPr txBox="1"/>
          <p:nvPr/>
        </p:nvSpPr>
        <p:spPr>
          <a:xfrm>
            <a:off x="0" y="164384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Before we start, one important concept to understand: UMI</a:t>
            </a:r>
          </a:p>
        </p:txBody>
      </p:sp>
      <p:sp>
        <p:nvSpPr>
          <p:cNvPr id="4" name="Shape 918">
            <a:extLst>
              <a:ext uri="{FF2B5EF4-FFF2-40B4-BE49-F238E27FC236}">
                <a16:creationId xmlns:a16="http://schemas.microsoft.com/office/drawing/2014/main" id="{E1435F82-1289-42BA-B954-0E87B5E9C7A8}"/>
              </a:ext>
            </a:extLst>
          </p:cNvPr>
          <p:cNvSpPr/>
          <p:nvPr/>
        </p:nvSpPr>
        <p:spPr>
          <a:xfrm>
            <a:off x="7608087" y="5492447"/>
            <a:ext cx="4561476" cy="564945"/>
          </a:xfrm>
          <a:prstGeom prst="roundRect">
            <a:avLst>
              <a:gd name="adj" fmla="val 11855"/>
            </a:avLst>
          </a:prstGeom>
          <a:solidFill>
            <a:srgbClr val="FEFEFE"/>
          </a:solidFill>
          <a:ln w="12700">
            <a:solidFill>
              <a:srgbClr val="000000"/>
            </a:solidFill>
            <a:bevel/>
          </a:ln>
        </p:spPr>
        <p:txBody>
          <a:bodyPr lIns="0" tIns="0" rIns="0" bIns="0"/>
          <a:lstStyle/>
          <a:p>
            <a:pPr defTabSz="321458">
              <a:defRPr sz="2900">
                <a:latin typeface="Gill Sans"/>
                <a:ea typeface="Gill Sans"/>
                <a:cs typeface="Gill Sans"/>
                <a:sym typeface="Gill Sans"/>
              </a:defRPr>
            </a:pPr>
            <a:endParaRPr sz="1450"/>
          </a:p>
        </p:txBody>
      </p:sp>
      <p:sp>
        <p:nvSpPr>
          <p:cNvPr id="5" name="Shape 938">
            <a:extLst>
              <a:ext uri="{FF2B5EF4-FFF2-40B4-BE49-F238E27FC236}">
                <a16:creationId xmlns:a16="http://schemas.microsoft.com/office/drawing/2014/main" id="{06DCD98F-216C-44E1-B1F4-432DEA204A8D}"/>
              </a:ext>
            </a:extLst>
          </p:cNvPr>
          <p:cNvSpPr txBox="1"/>
          <p:nvPr/>
        </p:nvSpPr>
        <p:spPr>
          <a:xfrm>
            <a:off x="3068122" y="6147326"/>
            <a:ext cx="5346543" cy="2248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6073" tIns="16073" rIns="16073" bIns="16073">
            <a:spAutoFit/>
          </a:bodyPr>
          <a:lstStyle/>
          <a:p>
            <a:pPr defTabSz="321458">
              <a:defRPr sz="2500" b="1">
                <a:solidFill>
                  <a:srgbClr val="EE230C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sz="1250"/>
              <a:t>!</a:t>
            </a:r>
            <a:r>
              <a:rPr sz="1250">
                <a:solidFill>
                  <a:srgbClr val="000000"/>
                </a:solidFill>
              </a:rPr>
              <a:t> One needs to also account for sequencing errors in the UMIs —&gt; allow mismatches</a:t>
            </a:r>
          </a:p>
        </p:txBody>
      </p:sp>
      <p:sp>
        <p:nvSpPr>
          <p:cNvPr id="7" name="Shape 941">
            <a:extLst>
              <a:ext uri="{FF2B5EF4-FFF2-40B4-BE49-F238E27FC236}">
                <a16:creationId xmlns:a16="http://schemas.microsoft.com/office/drawing/2014/main" id="{5A7BBE0F-10BC-47A3-92DB-C3B0129ECDC2}"/>
              </a:ext>
            </a:extLst>
          </p:cNvPr>
          <p:cNvSpPr txBox="1"/>
          <p:nvPr/>
        </p:nvSpPr>
        <p:spPr>
          <a:xfrm>
            <a:off x="7667681" y="5527206"/>
            <a:ext cx="4524319" cy="4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6073" tIns="16073" rIns="16073" bIns="16073">
            <a:spAutoFit/>
          </a:bodyPr>
          <a:lstStyle/>
          <a:p>
            <a:pPr defTabSz="321458">
              <a:spcBef>
                <a:spcPts val="500"/>
              </a:spcBef>
              <a:defRPr sz="2500">
                <a:latin typeface="+mj-lt"/>
                <a:ea typeface="+mj-ea"/>
                <a:cs typeface="+mj-cs"/>
                <a:sym typeface="Helvetica Neue"/>
              </a:defRPr>
            </a:pPr>
            <a:r>
              <a:rPr sz="1250" dirty="0"/>
              <a:t>Each color block represents a unique UMI sequence</a:t>
            </a:r>
          </a:p>
          <a:p>
            <a:pPr defTabSz="321458">
              <a:spcBef>
                <a:spcPts val="500"/>
              </a:spcBef>
              <a:defRPr sz="2500">
                <a:latin typeface="+mj-lt"/>
                <a:ea typeface="+mj-ea"/>
                <a:cs typeface="+mj-cs"/>
                <a:sym typeface="Helvetica Neue"/>
              </a:defRPr>
            </a:pPr>
            <a:r>
              <a:rPr sz="1250" dirty="0"/>
              <a:t>Each winding line colors a read aligning to a unique transcript</a:t>
            </a:r>
          </a:p>
        </p:txBody>
      </p:sp>
      <p:graphicFrame>
        <p:nvGraphicFramePr>
          <p:cNvPr id="9" name="Table">
            <a:extLst>
              <a:ext uri="{FF2B5EF4-FFF2-40B4-BE49-F238E27FC236}">
                <a16:creationId xmlns:a16="http://schemas.microsoft.com/office/drawing/2014/main" id="{9C9D9DC3-4217-428C-BBE2-A8A4248F86EB}"/>
              </a:ext>
            </a:extLst>
          </p:cNvPr>
          <p:cNvGraphicFramePr/>
          <p:nvPr/>
        </p:nvGraphicFramePr>
        <p:xfrm>
          <a:off x="414182" y="3561205"/>
          <a:ext cx="2984116" cy="1650120"/>
        </p:xfrm>
        <a:graphic>
          <a:graphicData uri="http://schemas.openxmlformats.org/drawingml/2006/table">
            <a:tbl>
              <a:tblPr/>
              <a:tblGrid>
                <a:gridCol w="7460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6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60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6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0024">
                <a:tc>
                  <a:txBody>
                    <a:bodyPr/>
                    <a:lstStyle/>
                    <a:p>
                      <a:pPr defTabSz="914400">
                        <a:defRPr sz="2500">
                          <a:sym typeface="Helvetica Neue Medium"/>
                        </a:defRPr>
                      </a:pPr>
                      <a:endParaRPr sz="1300"/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>
                          <a:sym typeface="Helvetica Neue Medium"/>
                        </a:rPr>
                        <a:t>Cell 1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>
                          <a:sym typeface="Helvetica Neue Medium"/>
                        </a:rPr>
                        <a:t>Cell 2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>
                          <a:sym typeface="Helvetica Neue Medium"/>
                        </a:rPr>
                        <a:t>…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002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>
                          <a:sym typeface="Helvetica Neue Medium"/>
                        </a:rPr>
                        <a:t>Gene 1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lang="en-US" sz="1300" dirty="0">
                          <a:sym typeface="Helvetica Neue Medium"/>
                        </a:rPr>
                        <a:t>15</a:t>
                      </a:r>
                      <a:endParaRPr sz="1300" dirty="0">
                        <a:sym typeface="Helvetica Neue Medium"/>
                      </a:endParaRP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lang="en-US" sz="1300" dirty="0">
                          <a:sym typeface="Helvetica Neue Medium"/>
                        </a:rPr>
                        <a:t>…</a:t>
                      </a:r>
                      <a:endParaRPr sz="1300" dirty="0">
                        <a:sym typeface="Helvetica Neue Medium"/>
                      </a:endParaRP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>
                          <a:sym typeface="Helvetica Neue Medium"/>
                        </a:rPr>
                        <a:t>…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002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>
                          <a:sym typeface="Helvetica Neue Medium"/>
                        </a:rPr>
                        <a:t>Gene 2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lang="en-US" sz="1300" dirty="0">
                          <a:sym typeface="Helvetica Neue Medium"/>
                        </a:rPr>
                        <a:t>11</a:t>
                      </a:r>
                      <a:endParaRPr sz="1300" dirty="0">
                        <a:sym typeface="Helvetica Neue Medium"/>
                      </a:endParaRP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lang="en-US" sz="1300" dirty="0">
                          <a:sym typeface="Helvetica Neue Medium"/>
                        </a:rPr>
                        <a:t>…</a:t>
                      </a:r>
                      <a:endParaRPr sz="1300" dirty="0">
                        <a:sym typeface="Helvetica Neue Medium"/>
                      </a:endParaRP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>
                          <a:sym typeface="Helvetica Neue Medium"/>
                        </a:rPr>
                        <a:t>…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002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>
                          <a:sym typeface="Helvetica Neue Medium"/>
                        </a:rPr>
                        <a:t>…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 dirty="0">
                          <a:sym typeface="Helvetica Neue Medium"/>
                        </a:rPr>
                        <a:t>…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>
                          <a:sym typeface="Helvetica Neue Medium"/>
                        </a:rPr>
                        <a:t>…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>
                          <a:sym typeface="Helvetica Neue Medium"/>
                        </a:rPr>
                        <a:t>…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002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>
                          <a:sym typeface="Helvetica Neue Medium"/>
                        </a:rPr>
                        <a:t>Gene n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lang="en-US" sz="1300" dirty="0">
                          <a:sym typeface="Helvetica Neue Medium"/>
                        </a:rPr>
                        <a:t>8</a:t>
                      </a:r>
                      <a:endParaRPr sz="1300" dirty="0">
                        <a:sym typeface="Helvetica Neue Medium"/>
                      </a:endParaRP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lang="en-US" sz="1300" dirty="0">
                          <a:sym typeface="Helvetica Neue Medium"/>
                        </a:rPr>
                        <a:t>…</a:t>
                      </a:r>
                      <a:endParaRPr sz="1300" dirty="0">
                        <a:sym typeface="Helvetica Neue Medium"/>
                      </a:endParaRP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 dirty="0">
                          <a:sym typeface="Helvetica Neue Medium"/>
                        </a:rPr>
                        <a:t>…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Image" descr="Image">
            <a:extLst>
              <a:ext uri="{FF2B5EF4-FFF2-40B4-BE49-F238E27FC236}">
                <a16:creationId xmlns:a16="http://schemas.microsoft.com/office/drawing/2014/main" id="{52F9EBCE-14BA-48DE-A52A-0AD32C92D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294" y="3732327"/>
            <a:ext cx="3522341" cy="130787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Shape 910">
            <a:extLst>
              <a:ext uri="{FF2B5EF4-FFF2-40B4-BE49-F238E27FC236}">
                <a16:creationId xmlns:a16="http://schemas.microsoft.com/office/drawing/2014/main" id="{E76C3A40-BE43-4F3E-B37A-D68DD8BE68F9}"/>
              </a:ext>
            </a:extLst>
          </p:cNvPr>
          <p:cNvSpPr txBox="1"/>
          <p:nvPr/>
        </p:nvSpPr>
        <p:spPr>
          <a:xfrm>
            <a:off x="414182" y="3168446"/>
            <a:ext cx="2356751" cy="278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6073" tIns="16073" rIns="16073" bIns="16073">
            <a:spAutoFit/>
          </a:bodyPr>
          <a:lstStyle>
            <a:lvl1pPr algn="l" defTabSz="914400"/>
          </a:lstStyle>
          <a:p>
            <a:r>
              <a:rPr lang="en-US" sz="1600" dirty="0"/>
              <a:t>Example: </a:t>
            </a:r>
            <a:r>
              <a:rPr sz="1600" dirty="0"/>
              <a:t>Read count matrix</a:t>
            </a:r>
          </a:p>
        </p:txBody>
      </p:sp>
      <p:sp>
        <p:nvSpPr>
          <p:cNvPr id="25" name="Shape 939">
            <a:extLst>
              <a:ext uri="{FF2B5EF4-FFF2-40B4-BE49-F238E27FC236}">
                <a16:creationId xmlns:a16="http://schemas.microsoft.com/office/drawing/2014/main" id="{1A1E8FAD-EF14-4270-9EA8-7762B4A2DC3A}"/>
              </a:ext>
            </a:extLst>
          </p:cNvPr>
          <p:cNvSpPr txBox="1"/>
          <p:nvPr/>
        </p:nvSpPr>
        <p:spPr>
          <a:xfrm>
            <a:off x="381657" y="1191576"/>
            <a:ext cx="32525" cy="2479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6073" tIns="16073" rIns="16073" bIns="16073">
            <a:spAutoFit/>
          </a:bodyPr>
          <a:lstStyle/>
          <a:p>
            <a:pPr defTabSz="321458">
              <a:defRPr>
                <a:latin typeface="+mj-lt"/>
                <a:ea typeface="+mj-ea"/>
                <a:cs typeface="+mj-cs"/>
                <a:sym typeface="Helvetica Neue"/>
              </a:defRPr>
            </a:pPr>
            <a:endParaRPr sz="14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53BE0F5-ACEA-407D-909B-50609ECCC97F}"/>
              </a:ext>
            </a:extLst>
          </p:cNvPr>
          <p:cNvSpPr txBox="1"/>
          <p:nvPr/>
        </p:nvSpPr>
        <p:spPr>
          <a:xfrm>
            <a:off x="3752850" y="3349931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 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B0F7258-2F14-44E9-B4EB-99E487CD7831}"/>
              </a:ext>
            </a:extLst>
          </p:cNvPr>
          <p:cNvSpPr txBox="1"/>
          <p:nvPr/>
        </p:nvSpPr>
        <p:spPr>
          <a:xfrm>
            <a:off x="5018354" y="3358533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 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5613FB1-5487-493E-B24C-88B904C911F2}"/>
              </a:ext>
            </a:extLst>
          </p:cNvPr>
          <p:cNvSpPr txBox="1"/>
          <p:nvPr/>
        </p:nvSpPr>
        <p:spPr>
          <a:xfrm>
            <a:off x="6262626" y="3349931"/>
            <a:ext cx="857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 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3BB7111-7E18-431F-AA08-BAB09A7AFE8D}"/>
              </a:ext>
            </a:extLst>
          </p:cNvPr>
          <p:cNvSpPr txBox="1"/>
          <p:nvPr/>
        </p:nvSpPr>
        <p:spPr>
          <a:xfrm>
            <a:off x="5055564" y="2933151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Cell 1:</a:t>
            </a:r>
          </a:p>
        </p:txBody>
      </p:sp>
      <p:graphicFrame>
        <p:nvGraphicFramePr>
          <p:cNvPr id="30" name="Table">
            <a:extLst>
              <a:ext uri="{FF2B5EF4-FFF2-40B4-BE49-F238E27FC236}">
                <a16:creationId xmlns:a16="http://schemas.microsoft.com/office/drawing/2014/main" id="{D79382D3-3272-4EFF-8BD0-1883EA7BC324}"/>
              </a:ext>
            </a:extLst>
          </p:cNvPr>
          <p:cNvGraphicFramePr/>
          <p:nvPr/>
        </p:nvGraphicFramePr>
        <p:xfrm>
          <a:off x="7777007" y="3561205"/>
          <a:ext cx="2984116" cy="1650120"/>
        </p:xfrm>
        <a:graphic>
          <a:graphicData uri="http://schemas.openxmlformats.org/drawingml/2006/table">
            <a:tbl>
              <a:tblPr/>
              <a:tblGrid>
                <a:gridCol w="7460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6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60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6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0024">
                <a:tc>
                  <a:txBody>
                    <a:bodyPr/>
                    <a:lstStyle/>
                    <a:p>
                      <a:pPr defTabSz="914400">
                        <a:defRPr sz="2500">
                          <a:sym typeface="Helvetica Neue Medium"/>
                        </a:defRPr>
                      </a:pPr>
                      <a:endParaRPr sz="1300"/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>
                          <a:sym typeface="Helvetica Neue Medium"/>
                        </a:rPr>
                        <a:t>Cell 1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>
                          <a:sym typeface="Helvetica Neue Medium"/>
                        </a:rPr>
                        <a:t>Cell 2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>
                          <a:sym typeface="Helvetica Neue Medium"/>
                        </a:rPr>
                        <a:t>…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002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>
                          <a:sym typeface="Helvetica Neue Medium"/>
                        </a:rPr>
                        <a:t>Gene 1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lang="en-US" sz="1300" dirty="0">
                          <a:sym typeface="Helvetica Neue Medium"/>
                        </a:rPr>
                        <a:t>4</a:t>
                      </a:r>
                      <a:endParaRPr sz="1300" dirty="0">
                        <a:sym typeface="Helvetica Neue Medium"/>
                      </a:endParaRP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lang="en-US" sz="1300" dirty="0">
                          <a:sym typeface="Helvetica Neue Medium"/>
                        </a:rPr>
                        <a:t>…</a:t>
                      </a:r>
                      <a:endParaRPr sz="1300" dirty="0">
                        <a:sym typeface="Helvetica Neue Medium"/>
                      </a:endParaRP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>
                          <a:sym typeface="Helvetica Neue Medium"/>
                        </a:rPr>
                        <a:t>…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002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>
                          <a:sym typeface="Helvetica Neue Medium"/>
                        </a:rPr>
                        <a:t>Gene 2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lang="en-US" sz="1300" dirty="0">
                          <a:sym typeface="Helvetica Neue Medium"/>
                        </a:rPr>
                        <a:t>3</a:t>
                      </a:r>
                      <a:endParaRPr sz="1300" dirty="0">
                        <a:sym typeface="Helvetica Neue Medium"/>
                      </a:endParaRP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lang="en-US" sz="1300" dirty="0">
                          <a:sym typeface="Helvetica Neue Medium"/>
                        </a:rPr>
                        <a:t>…</a:t>
                      </a:r>
                      <a:endParaRPr sz="1300" dirty="0">
                        <a:sym typeface="Helvetica Neue Medium"/>
                      </a:endParaRP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>
                          <a:sym typeface="Helvetica Neue Medium"/>
                        </a:rPr>
                        <a:t>…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002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>
                          <a:sym typeface="Helvetica Neue Medium"/>
                        </a:rPr>
                        <a:t>…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 dirty="0">
                          <a:sym typeface="Helvetica Neue Medium"/>
                        </a:rPr>
                        <a:t>…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>
                          <a:sym typeface="Helvetica Neue Medium"/>
                        </a:rPr>
                        <a:t>…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>
                          <a:sym typeface="Helvetica Neue Medium"/>
                        </a:rPr>
                        <a:t>…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002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>
                          <a:sym typeface="Helvetica Neue Medium"/>
                        </a:rPr>
                        <a:t>Gene n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lang="en-US" sz="1300" dirty="0">
                          <a:sym typeface="Helvetica Neue Medium"/>
                        </a:rPr>
                        <a:t>2</a:t>
                      </a:r>
                      <a:endParaRPr sz="1300" dirty="0">
                        <a:sym typeface="Helvetica Neue Medium"/>
                      </a:endParaRP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lang="en-US" sz="1300" dirty="0">
                          <a:sym typeface="Helvetica Neue Medium"/>
                        </a:rPr>
                        <a:t>…</a:t>
                      </a:r>
                      <a:endParaRPr sz="1300" dirty="0">
                        <a:sym typeface="Helvetica Neue Medium"/>
                      </a:endParaRP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300" dirty="0">
                          <a:sym typeface="Helvetica Neue Medium"/>
                        </a:rPr>
                        <a:t>…</a:t>
                      </a:r>
                    </a:p>
                  </a:txBody>
                  <a:tcPr marL="25400" marR="25400" marT="25400" marB="2540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1" name="Shape 910">
            <a:extLst>
              <a:ext uri="{FF2B5EF4-FFF2-40B4-BE49-F238E27FC236}">
                <a16:creationId xmlns:a16="http://schemas.microsoft.com/office/drawing/2014/main" id="{6A8D16FA-81AD-41A6-AA82-CB1F5CE59788}"/>
              </a:ext>
            </a:extLst>
          </p:cNvPr>
          <p:cNvSpPr txBox="1"/>
          <p:nvPr/>
        </p:nvSpPr>
        <p:spPr>
          <a:xfrm>
            <a:off x="7777007" y="3168446"/>
            <a:ext cx="2297824" cy="278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6073" tIns="16073" rIns="16073" bIns="16073">
            <a:spAutoFit/>
          </a:bodyPr>
          <a:lstStyle>
            <a:lvl1pPr algn="l" defTabSz="914400"/>
          </a:lstStyle>
          <a:p>
            <a:r>
              <a:rPr lang="en-US" sz="1600" dirty="0"/>
              <a:t>Example: UMI</a:t>
            </a:r>
            <a:r>
              <a:rPr sz="1600" dirty="0"/>
              <a:t> count matrix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BCB729E-3511-4A70-877F-1B44BF57662A}"/>
              </a:ext>
            </a:extLst>
          </p:cNvPr>
          <p:cNvCxnSpPr/>
          <p:nvPr/>
        </p:nvCxnSpPr>
        <p:spPr>
          <a:xfrm>
            <a:off x="7305675" y="4248150"/>
            <a:ext cx="3024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4">
            <a:extLst>
              <a:ext uri="{FF2B5EF4-FFF2-40B4-BE49-F238E27FC236}">
                <a16:creationId xmlns:a16="http://schemas.microsoft.com/office/drawing/2014/main" id="{5125568A-68B8-416F-8B5F-9C44928F1FC4}"/>
              </a:ext>
            </a:extLst>
          </p:cNvPr>
          <p:cNvSpPr txBox="1"/>
          <p:nvPr/>
        </p:nvSpPr>
        <p:spPr>
          <a:xfrm>
            <a:off x="10204125" y="6181165"/>
            <a:ext cx="2122677" cy="3020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1500" i="1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+mj-lt"/>
                <a:ea typeface="+mj-ea"/>
                <a:cs typeface="+mj-cs"/>
                <a:sym typeface="Helvetica Neue"/>
                <a:hlinkClick r:id="rId3"/>
              </a:defRPr>
            </a:lvl1pPr>
          </a:lstStyle>
          <a:p>
            <a:pPr>
              <a:defRPr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</a:defRPr>
            </a:pPr>
            <a:r>
              <a:rPr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© </a:t>
            </a:r>
            <a:r>
              <a:rPr dirty="0" err="1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ecSeq</a:t>
            </a:r>
            <a:r>
              <a:rPr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 Bioinformatics</a:t>
            </a:r>
          </a:p>
        </p:txBody>
      </p:sp>
    </p:spTree>
    <p:extLst>
      <p:ext uri="{BB962C8B-B14F-4D97-AF65-F5344CB8AC3E}">
        <p14:creationId xmlns:p14="http://schemas.microsoft.com/office/powerpoint/2010/main" val="2456285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A7ED010-7FBB-8649-8D28-034399ED71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-18311"/>
            <a:ext cx="9144000" cy="6090047"/>
          </a:xfrm>
          <a:prstGeom prst="rect">
            <a:avLst/>
          </a:prstGeom>
        </p:spPr>
      </p:pic>
      <p:sp>
        <p:nvSpPr>
          <p:cNvPr id="2179" name="Shape 2179"/>
          <p:cNvSpPr/>
          <p:nvPr/>
        </p:nvSpPr>
        <p:spPr>
          <a:xfrm>
            <a:off x="3282611" y="1786478"/>
            <a:ext cx="54162" cy="224465"/>
          </a:xfrm>
          <a:prstGeom prst="rect">
            <a:avLst/>
          </a:prstGeom>
          <a:ln w="12700">
            <a:miter lim="400000"/>
          </a:ln>
          <a:effectLst>
            <a:outerShdw blurRad="38100" dist="127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7" tIns="26787" rIns="26787" bIns="26787" anchor="ctr">
            <a:spAutoFit/>
          </a:bodyPr>
          <a:lstStyle/>
          <a:p>
            <a:pPr algn="ctr" defTabSz="308033" hangingPunct="0">
              <a:defRPr sz="2800">
                <a:solidFill>
                  <a:srgbClr val="FFFFFF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fr-CH" sz="1107" b="1" dirty="0">
              <a:solidFill>
                <a:srgbClr val="FFFFFF"/>
              </a:solidFill>
              <a:latin typeface="Gill Sans SemiBold"/>
              <a:cs typeface="Gill Sans SemiBold"/>
              <a:sym typeface="Gill Sans SemiBold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ECA9805-A141-400B-80C8-7F05FFF8C66E}"/>
              </a:ext>
            </a:extLst>
          </p:cNvPr>
          <p:cNvSpPr/>
          <p:nvPr/>
        </p:nvSpPr>
        <p:spPr>
          <a:xfrm>
            <a:off x="7571790" y="117475"/>
            <a:ext cx="1603176" cy="664242"/>
          </a:xfrm>
          <a:prstGeom prst="rect">
            <a:avLst/>
          </a:prstGeom>
        </p:spPr>
        <p:txBody>
          <a:bodyPr wrap="none" lIns="48218" tIns="24109" rIns="48218" bIns="24109">
            <a:spAutoFit/>
          </a:bodyPr>
          <a:lstStyle/>
          <a:p>
            <a:pPr algn="ctr" defTabSz="308033" hangingPunct="0">
              <a:defRPr sz="2800">
                <a:solidFill>
                  <a:srgbClr val="FFFFFF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rPr lang="en-US" sz="4000" b="1" dirty="0">
                <a:solidFill>
                  <a:schemeClr val="bg1"/>
                </a:solidFill>
                <a:latin typeface="Gill Sans SemiBold"/>
                <a:cs typeface="Gill Sans SemiBold"/>
                <a:sym typeface="Gill Sans SemiBold"/>
              </a:rPr>
              <a:t>Thanks</a:t>
            </a:r>
          </a:p>
        </p:txBody>
      </p:sp>
      <p:sp>
        <p:nvSpPr>
          <p:cNvPr id="21" name="Sous-titre 2">
            <a:extLst>
              <a:ext uri="{FF2B5EF4-FFF2-40B4-BE49-F238E27FC236}">
                <a16:creationId xmlns:a16="http://schemas.microsoft.com/office/drawing/2014/main" id="{4161C1F5-E738-4451-ADBA-F12184C6085D}"/>
              </a:ext>
            </a:extLst>
          </p:cNvPr>
          <p:cNvSpPr txBox="1">
            <a:spLocks/>
          </p:cNvSpPr>
          <p:nvPr/>
        </p:nvSpPr>
        <p:spPr>
          <a:xfrm>
            <a:off x="5172977" y="822834"/>
            <a:ext cx="6424973" cy="1116341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>
                <a:solidFill>
                  <a:schemeClr val="bg1"/>
                </a:solidFill>
              </a:rPr>
              <a:t>Vincent Gardeux</a:t>
            </a:r>
          </a:p>
        </p:txBody>
      </p:sp>
      <p:pic>
        <p:nvPicPr>
          <p:cNvPr id="16" name="Picture 15" descr="A picture containing clipart, object&#10;&#10;Description automatically generated">
            <a:extLst>
              <a:ext uri="{FF2B5EF4-FFF2-40B4-BE49-F238E27FC236}">
                <a16:creationId xmlns:a16="http://schemas.microsoft.com/office/drawing/2014/main" id="{49BA50E1-B979-4852-8BEF-A4D38BD487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984" y="6112853"/>
            <a:ext cx="925589" cy="69102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A85201B-DE07-4BCF-BAC7-053EC6026DEF}"/>
              </a:ext>
            </a:extLst>
          </p:cNvPr>
          <p:cNvSpPr/>
          <p:nvPr/>
        </p:nvSpPr>
        <p:spPr>
          <a:xfrm>
            <a:off x="1685190" y="484280"/>
            <a:ext cx="54908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6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SIB 2023 course – Using ASAP for Single-Cell Analysis</a:t>
            </a:r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DDA7EA8C-F4C9-41A3-9B58-74C9DDFA16F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69" y="5979269"/>
            <a:ext cx="2162876" cy="1081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11449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sc-voet.tiff"/>
          <p:cNvPicPr>
            <a:picLocks noChangeAspect="1"/>
          </p:cNvPicPr>
          <p:nvPr/>
        </p:nvPicPr>
        <p:blipFill rotWithShape="1">
          <a:blip r:embed="rId2"/>
          <a:srcRect l="67798"/>
          <a:stretch/>
        </p:blipFill>
        <p:spPr>
          <a:xfrm>
            <a:off x="588222" y="1250238"/>
            <a:ext cx="2674118" cy="3767371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030" name="Picture 6" descr="mage result for smoothi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851" y="1926217"/>
            <a:ext cx="2224883" cy="2415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sc-voet.tiff"/>
          <p:cNvPicPr>
            <a:picLocks noChangeAspect="1"/>
          </p:cNvPicPr>
          <p:nvPr/>
        </p:nvPicPr>
        <p:blipFill rotWithShape="1">
          <a:blip r:embed="rId2"/>
          <a:srcRect l="6907" r="46694"/>
          <a:stretch/>
        </p:blipFill>
        <p:spPr>
          <a:xfrm>
            <a:off x="6538427" y="1665230"/>
            <a:ext cx="2691841" cy="2632025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19" name="Titre 1">
            <a:extLst>
              <a:ext uri="{FF2B5EF4-FFF2-40B4-BE49-F238E27FC236}">
                <a16:creationId xmlns:a16="http://schemas.microsoft.com/office/drawing/2014/main" id="{DEA03A05-EC25-45EB-A1FE-D9C7415ACADD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84451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CH" sz="2800" b="1" dirty="0">
                <a:latin typeface="+mn-lt"/>
                <a:cs typeface="Arial" panose="020B0604020202020204" pitchFamily="34" charset="0"/>
              </a:rPr>
              <a:t>Single-</a:t>
            </a:r>
            <a:r>
              <a:rPr lang="fr-CH" sz="2800" b="1" dirty="0" err="1">
                <a:latin typeface="+mn-lt"/>
                <a:cs typeface="Arial" panose="020B0604020202020204" pitchFamily="34" charset="0"/>
              </a:rPr>
              <a:t>cell</a:t>
            </a:r>
            <a:r>
              <a:rPr lang="fr-CH" sz="2800" b="1" dirty="0">
                <a:latin typeface="+mn-lt"/>
                <a:cs typeface="Arial" panose="020B0604020202020204" pitchFamily="34" charset="0"/>
              </a:rPr>
              <a:t> RNA-</a:t>
            </a:r>
            <a:r>
              <a:rPr lang="fr-CH" sz="2800" b="1" dirty="0" err="1">
                <a:latin typeface="+mn-lt"/>
                <a:cs typeface="Arial" panose="020B0604020202020204" pitchFamily="34" charset="0"/>
              </a:rPr>
              <a:t>seq</a:t>
            </a:r>
            <a:endParaRPr lang="fr-CH" sz="2800" b="1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231A0C6-8E91-4240-8A63-A66ADE2F776C}"/>
              </a:ext>
            </a:extLst>
          </p:cNvPr>
          <p:cNvSpPr/>
          <p:nvPr/>
        </p:nvSpPr>
        <p:spPr>
          <a:xfrm>
            <a:off x="1158768" y="5689726"/>
            <a:ext cx="98744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433FF"/>
                </a:solidFill>
              </a:rPr>
              <a:t>Each black circle is a cell, each colored dot is a transcript, colors encode transcript of the same gene</a:t>
            </a:r>
          </a:p>
        </p:txBody>
      </p:sp>
      <p:sp>
        <p:nvSpPr>
          <p:cNvPr id="25" name="Shape 585">
            <a:extLst>
              <a:ext uri="{FF2B5EF4-FFF2-40B4-BE49-F238E27FC236}">
                <a16:creationId xmlns:a16="http://schemas.microsoft.com/office/drawing/2014/main" id="{C91B4EBD-89BF-4178-B954-E8CD2DBC6608}"/>
              </a:ext>
            </a:extLst>
          </p:cNvPr>
          <p:cNvSpPr/>
          <p:nvPr/>
        </p:nvSpPr>
        <p:spPr>
          <a:xfrm>
            <a:off x="9176105" y="6263569"/>
            <a:ext cx="3376212" cy="2554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2146" tIns="32146" rIns="32146" bIns="32146" numCol="1" anchor="t">
            <a:noAutofit/>
          </a:bodyPr>
          <a:lstStyle>
            <a:lvl1pPr algn="l" defTabSz="914400">
              <a:defRPr sz="1800" i="1" u="sng">
                <a:solidFill>
                  <a:srgbClr val="009999"/>
                </a:solidFill>
                <a:uFill>
                  <a:solidFill>
                    <a:srgbClr val="009999"/>
                  </a:solidFill>
                </a:uFill>
                <a:latin typeface="Gill Sans"/>
                <a:ea typeface="Gill Sans"/>
                <a:cs typeface="Gill Sans"/>
                <a:sym typeface="Gill Sans"/>
                <a:hlinkClick r:id="rId4"/>
              </a:defRPr>
            </a:lvl1pPr>
          </a:lstStyle>
          <a:p>
            <a:pPr>
              <a:defRPr u="none">
                <a:solidFill>
                  <a:srgbClr val="000000"/>
                </a:solidFill>
                <a:uFillTx/>
              </a:defRPr>
            </a:pPr>
            <a:r>
              <a:rPr sz="1266" dirty="0">
                <a:latin typeface="Arial" charset="0"/>
                <a:ea typeface="Arial" charset="0"/>
                <a:cs typeface="Arial" charset="0"/>
              </a:rPr>
              <a:t>Macaulay IC, </a:t>
            </a:r>
            <a:r>
              <a:rPr sz="1266" dirty="0" err="1">
                <a:latin typeface="Arial" charset="0"/>
                <a:ea typeface="Arial" charset="0"/>
                <a:cs typeface="Arial" charset="0"/>
              </a:rPr>
              <a:t>Voet</a:t>
            </a:r>
            <a:r>
              <a:rPr sz="1266" dirty="0">
                <a:latin typeface="Arial" charset="0"/>
                <a:ea typeface="Arial" charset="0"/>
                <a:cs typeface="Arial" charset="0"/>
              </a:rPr>
              <a:t> T (2014) </a:t>
            </a:r>
            <a:r>
              <a:rPr sz="1266" dirty="0" err="1">
                <a:latin typeface="Arial" charset="0"/>
                <a:ea typeface="Arial" charset="0"/>
                <a:cs typeface="Arial" charset="0"/>
              </a:rPr>
              <a:t>PLoS</a:t>
            </a:r>
            <a:r>
              <a:rPr sz="1266" dirty="0">
                <a:latin typeface="Arial" charset="0"/>
                <a:ea typeface="Arial" charset="0"/>
                <a:cs typeface="Arial" charset="0"/>
              </a:rPr>
              <a:t> Genet</a:t>
            </a:r>
          </a:p>
        </p:txBody>
      </p:sp>
      <p:pic>
        <p:nvPicPr>
          <p:cNvPr id="14" name="Picture 2" descr="mage result for fruit salad">
            <a:extLst>
              <a:ext uri="{FF2B5EF4-FFF2-40B4-BE49-F238E27FC236}">
                <a16:creationId xmlns:a16="http://schemas.microsoft.com/office/drawing/2014/main" id="{F0135596-D287-406F-B494-E79FDE704B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34" r="13710"/>
          <a:stretch/>
        </p:blipFill>
        <p:spPr bwMode="auto">
          <a:xfrm>
            <a:off x="9518110" y="2241984"/>
            <a:ext cx="2040069" cy="1783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4433881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216" y="1250372"/>
            <a:ext cx="4719642" cy="470784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957095" y="3311861"/>
            <a:ext cx="12618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/>
              <a:t>Single-</a:t>
            </a:r>
            <a:r>
              <a:rPr lang="fr-FR" sz="2000" b="1" dirty="0" err="1"/>
              <a:t>cell</a:t>
            </a:r>
            <a:endParaRPr lang="en-US" sz="20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4629843" y="1567215"/>
            <a:ext cx="18281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000" b="1" dirty="0"/>
              <a:t>SC </a:t>
            </a:r>
          </a:p>
          <a:p>
            <a:pPr algn="ctr"/>
            <a:r>
              <a:rPr lang="fr-FR" sz="2000" b="1" dirty="0"/>
              <a:t>transcriptomics</a:t>
            </a:r>
            <a:endParaRPr lang="en-US" sz="20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395409" y="3316743"/>
            <a:ext cx="13760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/>
              <a:t>SC </a:t>
            </a:r>
            <a:r>
              <a:rPr lang="fr-FR" sz="2000" b="1" dirty="0" err="1"/>
              <a:t>genetics</a:t>
            </a:r>
            <a:endParaRPr lang="en-US" sz="2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2823335" y="3401751"/>
            <a:ext cx="26200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/>
              <a:t>SC  </a:t>
            </a:r>
            <a:r>
              <a:rPr lang="fr-FR" sz="2000" b="1" dirty="0" err="1"/>
              <a:t>proteomics</a:t>
            </a:r>
            <a:endParaRPr lang="en-US" sz="20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783732" y="4748731"/>
            <a:ext cx="15204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000" b="1" dirty="0"/>
              <a:t>SC </a:t>
            </a:r>
          </a:p>
          <a:p>
            <a:pPr algn="ctr"/>
            <a:r>
              <a:rPr lang="fr-FR" sz="2000" b="1" dirty="0" err="1"/>
              <a:t>epigenomics</a:t>
            </a:r>
            <a:endParaRPr lang="en-US" sz="2000" b="1" dirty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6388100" y="1605881"/>
            <a:ext cx="1714500" cy="2483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191500" y="1384300"/>
            <a:ext cx="2678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2009 – Single-</a:t>
            </a:r>
            <a:r>
              <a:rPr lang="fr-FR" dirty="0" err="1"/>
              <a:t>cell</a:t>
            </a:r>
            <a:r>
              <a:rPr lang="fr-FR" dirty="0"/>
              <a:t> RNA-</a:t>
            </a:r>
            <a:r>
              <a:rPr lang="fr-FR" dirty="0" err="1"/>
              <a:t>seq</a:t>
            </a:r>
            <a:endParaRPr lang="en-US" dirty="0"/>
          </a:p>
        </p:txBody>
      </p:sp>
      <p:cxnSp>
        <p:nvCxnSpPr>
          <p:cNvPr id="12" name="Straight Arrow Connector 11"/>
          <p:cNvCxnSpPr>
            <a:cxnSpLocks/>
          </p:cNvCxnSpPr>
          <p:nvPr/>
        </p:nvCxnSpPr>
        <p:spPr>
          <a:xfrm>
            <a:off x="6999011" y="3909039"/>
            <a:ext cx="1867587" cy="1537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963873" y="3878124"/>
            <a:ext cx="2696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2011 – Single-</a:t>
            </a:r>
            <a:r>
              <a:rPr lang="fr-FR" dirty="0" err="1"/>
              <a:t>cell</a:t>
            </a:r>
            <a:r>
              <a:rPr lang="fr-FR" dirty="0"/>
              <a:t> DNA-</a:t>
            </a:r>
            <a:r>
              <a:rPr lang="fr-FR" dirty="0" err="1"/>
              <a:t>seq</a:t>
            </a:r>
            <a:endParaRPr lang="en-US" dirty="0"/>
          </a:p>
        </p:txBody>
      </p:sp>
      <p:cxnSp>
        <p:nvCxnSpPr>
          <p:cNvPr id="16" name="Straight Arrow Connector 15"/>
          <p:cNvCxnSpPr>
            <a:cxnSpLocks/>
          </p:cNvCxnSpPr>
          <p:nvPr/>
        </p:nvCxnSpPr>
        <p:spPr>
          <a:xfrm flipV="1">
            <a:off x="3453870" y="5325389"/>
            <a:ext cx="1329862" cy="7960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45794" y="5865852"/>
            <a:ext cx="28080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2013 – </a:t>
            </a:r>
            <a:r>
              <a:rPr lang="fr-FR" dirty="0" err="1"/>
              <a:t>scRRBS</a:t>
            </a:r>
            <a:r>
              <a:rPr lang="fr-FR" dirty="0"/>
              <a:t> (</a:t>
            </a:r>
            <a:r>
              <a:rPr lang="fr-FR" dirty="0" err="1"/>
              <a:t>methylome</a:t>
            </a:r>
            <a:r>
              <a:rPr lang="fr-FR" dirty="0"/>
              <a:t>)</a:t>
            </a:r>
          </a:p>
          <a:p>
            <a:r>
              <a:rPr lang="fr-FR" dirty="0"/>
              <a:t>2015 – Single-</a:t>
            </a:r>
            <a:r>
              <a:rPr lang="fr-FR" dirty="0" err="1"/>
              <a:t>cell</a:t>
            </a:r>
            <a:r>
              <a:rPr lang="fr-FR" dirty="0"/>
              <a:t> ATAC-</a:t>
            </a:r>
            <a:r>
              <a:rPr lang="fr-FR" dirty="0" err="1"/>
              <a:t>seq</a:t>
            </a:r>
            <a:endParaRPr lang="en-US" dirty="0"/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D4C6B150-E6E1-415A-BC95-73286709223D}"/>
              </a:ext>
            </a:extLst>
          </p:cNvPr>
          <p:cNvSpPr txBox="1">
            <a:spLocks/>
          </p:cNvSpPr>
          <p:nvPr/>
        </p:nvSpPr>
        <p:spPr>
          <a:xfrm>
            <a:off x="1524000" y="1"/>
            <a:ext cx="9144001" cy="83604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CH" sz="2800" b="1" dirty="0">
                <a:latin typeface="+mn-lt"/>
                <a:cs typeface="Arial" panose="020B0604020202020204" pitchFamily="34" charset="0"/>
              </a:rPr>
              <a:t>Single-</a:t>
            </a:r>
            <a:r>
              <a:rPr lang="fr-CH" sz="2800" b="1" dirty="0" err="1">
                <a:latin typeface="+mn-lt"/>
                <a:cs typeface="Arial" panose="020B0604020202020204" pitchFamily="34" charset="0"/>
              </a:rPr>
              <a:t>cell</a:t>
            </a:r>
            <a:r>
              <a:rPr lang="fr-CH" sz="2800" b="1" dirty="0">
                <a:latin typeface="+mn-lt"/>
                <a:cs typeface="Arial" panose="020B0604020202020204" pitchFamily="34" charset="0"/>
              </a:rPr>
              <a:t> ‘</a:t>
            </a:r>
            <a:r>
              <a:rPr lang="fr-CH" sz="2800" b="1" dirty="0" err="1">
                <a:latin typeface="+mn-lt"/>
                <a:cs typeface="Arial" panose="020B0604020202020204" pitchFamily="34" charset="0"/>
              </a:rPr>
              <a:t>omics</a:t>
            </a:r>
            <a:endParaRPr lang="fr-CH" sz="2800" b="1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ED32993-B37A-4474-BF6B-BC2402D0689C}"/>
              </a:ext>
            </a:extLst>
          </p:cNvPr>
          <p:cNvSpPr/>
          <p:nvPr/>
        </p:nvSpPr>
        <p:spPr>
          <a:xfrm>
            <a:off x="0" y="5983658"/>
            <a:ext cx="12192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fr-FR" sz="10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000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Macaulay et al. </a:t>
            </a:r>
            <a:r>
              <a:rPr lang="en-US" sz="1000" i="1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Nature methods, 2015</a:t>
            </a:r>
            <a:endParaRPr lang="en-US" sz="1000" dirty="0">
              <a:solidFill>
                <a:srgbClr val="22222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fr-FR" sz="1000" baseline="300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2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Angermueller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 et al. </a:t>
            </a:r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Nature methods, 2016</a:t>
            </a:r>
            <a:endParaRPr lang="en-US" sz="10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fr-FR" sz="1000" baseline="30000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3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Hugues et al. </a:t>
            </a:r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Nature methods, 2014</a:t>
            </a:r>
            <a:endParaRPr lang="en-US" sz="10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en-US" sz="10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en-US" sz="1000" dirty="0">
              <a:solidFill>
                <a:srgbClr val="22222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en-US" sz="1000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3A7D5DA-2B26-41AE-B574-25C01D4FF0EF}"/>
              </a:ext>
            </a:extLst>
          </p:cNvPr>
          <p:cNvCxnSpPr>
            <a:endCxn id="23" idx="1"/>
          </p:cNvCxnSpPr>
          <p:nvPr/>
        </p:nvCxnSpPr>
        <p:spPr>
          <a:xfrm flipV="1">
            <a:off x="6079448" y="2377859"/>
            <a:ext cx="2042656" cy="26952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8CBE829-2551-41B8-9846-18D2C3D1FE5F}"/>
              </a:ext>
            </a:extLst>
          </p:cNvPr>
          <p:cNvSpPr txBox="1"/>
          <p:nvPr/>
        </p:nvSpPr>
        <p:spPr>
          <a:xfrm>
            <a:off x="8122104" y="2054693"/>
            <a:ext cx="3431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2015 – Single-</a:t>
            </a:r>
            <a:r>
              <a:rPr lang="fr-FR" dirty="0" err="1">
                <a:solidFill>
                  <a:srgbClr val="FF0000"/>
                </a:solidFill>
              </a:rPr>
              <a:t>cell</a:t>
            </a:r>
            <a:r>
              <a:rPr lang="fr-FR" dirty="0">
                <a:solidFill>
                  <a:srgbClr val="FF0000"/>
                </a:solidFill>
              </a:rPr>
              <a:t> DNA &amp; RNA-</a:t>
            </a:r>
            <a:r>
              <a:rPr lang="fr-FR" dirty="0" err="1">
                <a:solidFill>
                  <a:srgbClr val="FF0000"/>
                </a:solidFill>
              </a:rPr>
              <a:t>seq</a:t>
            </a:r>
            <a:r>
              <a:rPr lang="fr-FR" dirty="0">
                <a:solidFill>
                  <a:srgbClr val="FF0000"/>
                </a:solidFill>
              </a:rPr>
              <a:t>: scG&amp;T-seq</a:t>
            </a:r>
            <a:r>
              <a:rPr lang="fr-FR" baseline="30000" dirty="0">
                <a:solidFill>
                  <a:srgbClr val="FF0000"/>
                </a:solidFill>
              </a:rPr>
              <a:t>1</a:t>
            </a:r>
            <a:endParaRPr lang="en-US" baseline="30000" dirty="0">
              <a:solidFill>
                <a:srgbClr val="FF0000"/>
              </a:solidFill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7A9BA2A-9F59-40C9-A28F-776C8DB6AC33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6151767" y="4902496"/>
            <a:ext cx="1510722" cy="59289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6FC1DCC-754F-4A39-BF6A-5713D0DB0397}"/>
              </a:ext>
            </a:extLst>
          </p:cNvPr>
          <p:cNvSpPr txBox="1"/>
          <p:nvPr/>
        </p:nvSpPr>
        <p:spPr>
          <a:xfrm>
            <a:off x="7662489" y="5172229"/>
            <a:ext cx="3431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2016 – Single-</a:t>
            </a:r>
            <a:r>
              <a:rPr lang="fr-FR" dirty="0" err="1">
                <a:solidFill>
                  <a:srgbClr val="FF0000"/>
                </a:solidFill>
              </a:rPr>
              <a:t>cell</a:t>
            </a:r>
            <a:r>
              <a:rPr lang="fr-FR" dirty="0">
                <a:solidFill>
                  <a:srgbClr val="FF0000"/>
                </a:solidFill>
              </a:rPr>
              <a:t> RNA-</a:t>
            </a:r>
            <a:r>
              <a:rPr lang="fr-FR" dirty="0" err="1">
                <a:solidFill>
                  <a:srgbClr val="FF0000"/>
                </a:solidFill>
              </a:rPr>
              <a:t>seq</a:t>
            </a:r>
            <a:r>
              <a:rPr lang="fr-FR" dirty="0">
                <a:solidFill>
                  <a:srgbClr val="FF0000"/>
                </a:solidFill>
              </a:rPr>
              <a:t> &amp; </a:t>
            </a:r>
            <a:r>
              <a:rPr lang="fr-FR" dirty="0" err="1">
                <a:solidFill>
                  <a:srgbClr val="FF0000"/>
                </a:solidFill>
              </a:rPr>
              <a:t>Methylome</a:t>
            </a:r>
            <a:r>
              <a:rPr lang="fr-FR" dirty="0">
                <a:solidFill>
                  <a:srgbClr val="FF0000"/>
                </a:solidFill>
              </a:rPr>
              <a:t>: scM&amp;T-seq</a:t>
            </a:r>
            <a:r>
              <a:rPr lang="fr-FR" baseline="30000" dirty="0">
                <a:solidFill>
                  <a:srgbClr val="FF0000"/>
                </a:solidFill>
              </a:rPr>
              <a:t>2</a:t>
            </a:r>
            <a:endParaRPr lang="en-US" baseline="30000" dirty="0">
              <a:solidFill>
                <a:srgbClr val="FF0000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A80E334-35C6-488D-B474-FA4646EAA038}"/>
              </a:ext>
            </a:extLst>
          </p:cNvPr>
          <p:cNvSpPr/>
          <p:nvPr/>
        </p:nvSpPr>
        <p:spPr>
          <a:xfrm>
            <a:off x="1816100" y="4023222"/>
            <a:ext cx="1637770" cy="15311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E8B66A2-87EE-45A5-8FED-84780E49B6E5}"/>
              </a:ext>
            </a:extLst>
          </p:cNvPr>
          <p:cNvSpPr txBox="1"/>
          <p:nvPr/>
        </p:nvSpPr>
        <p:spPr>
          <a:xfrm>
            <a:off x="1868476" y="4412164"/>
            <a:ext cx="1585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SC</a:t>
            </a:r>
          </a:p>
          <a:p>
            <a:r>
              <a:rPr lang="fr-FR" b="1" dirty="0" err="1"/>
              <a:t>metabolomics</a:t>
            </a:r>
            <a:endParaRPr lang="en-US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0BCE94-290C-4ABE-B417-8B3BCDD6A41F}"/>
              </a:ext>
            </a:extLst>
          </p:cNvPr>
          <p:cNvSpPr txBox="1"/>
          <p:nvPr/>
        </p:nvSpPr>
        <p:spPr>
          <a:xfrm>
            <a:off x="409823" y="1605881"/>
            <a:ext cx="31735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2009 – Mass </a:t>
            </a:r>
            <a:r>
              <a:rPr lang="fr-FR" dirty="0" err="1"/>
              <a:t>cytometry</a:t>
            </a:r>
            <a:r>
              <a:rPr lang="fr-FR" dirty="0"/>
              <a:t> (</a:t>
            </a:r>
            <a:r>
              <a:rPr lang="fr-FR" dirty="0" err="1"/>
              <a:t>CyTOF</a:t>
            </a:r>
            <a:r>
              <a:rPr lang="fr-FR" dirty="0"/>
              <a:t>)</a:t>
            </a:r>
            <a:endParaRPr lang="fr-FR" baseline="30000" dirty="0"/>
          </a:p>
          <a:p>
            <a:r>
              <a:rPr lang="fr-FR" dirty="0"/>
              <a:t>2014 – Single-</a:t>
            </a:r>
            <a:r>
              <a:rPr lang="fr-FR" dirty="0" err="1"/>
              <a:t>cell</a:t>
            </a:r>
            <a:r>
              <a:rPr lang="fr-FR" dirty="0"/>
              <a:t> Western Blot</a:t>
            </a:r>
            <a:r>
              <a:rPr lang="fr-FR" baseline="30000" dirty="0"/>
              <a:t>3</a:t>
            </a:r>
          </a:p>
          <a:p>
            <a:r>
              <a:rPr lang="fr-FR" dirty="0"/>
              <a:t>(New) 10x spatial </a:t>
            </a:r>
            <a:r>
              <a:rPr lang="fr-FR" dirty="0" err="1"/>
              <a:t>proteomics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B0D21C-F54B-4ABF-9DFA-A58E303BD4BD}"/>
              </a:ext>
            </a:extLst>
          </p:cNvPr>
          <p:cNvSpPr txBox="1"/>
          <p:nvPr/>
        </p:nvSpPr>
        <p:spPr>
          <a:xfrm>
            <a:off x="3278428" y="3728611"/>
            <a:ext cx="240642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err="1">
                <a:hlinkClick r:id="rId7"/>
              </a:rPr>
              <a:t>Vistain</a:t>
            </a:r>
            <a:r>
              <a:rPr lang="en-US" sz="1050" dirty="0">
                <a:hlinkClick r:id="rId7"/>
              </a:rPr>
              <a:t> &amp; Tay, Trends in Biochemical. Sci.</a:t>
            </a:r>
            <a:endParaRPr lang="en-US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7AE062A-34FA-4304-8F11-21754B95823B}"/>
              </a:ext>
            </a:extLst>
          </p:cNvPr>
          <p:cNvCxnSpPr>
            <a:cxnSpLocks/>
          </p:cNvCxnSpPr>
          <p:nvPr/>
        </p:nvCxnSpPr>
        <p:spPr>
          <a:xfrm flipH="1" flipV="1">
            <a:off x="2959331" y="2529211"/>
            <a:ext cx="638342" cy="847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16BA020-3B3F-427F-A895-AE10BE710EBA}"/>
              </a:ext>
            </a:extLst>
          </p:cNvPr>
          <p:cNvSpPr txBox="1"/>
          <p:nvPr/>
        </p:nvSpPr>
        <p:spPr>
          <a:xfrm>
            <a:off x="7662489" y="5691640"/>
            <a:ext cx="2725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(New) 10x ATAC &amp; RNA-seq</a:t>
            </a:r>
          </a:p>
        </p:txBody>
      </p:sp>
    </p:spTree>
    <p:extLst>
      <p:ext uri="{BB962C8B-B14F-4D97-AF65-F5344CB8AC3E}">
        <p14:creationId xmlns:p14="http://schemas.microsoft.com/office/powerpoint/2010/main" val="1130457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D74E174-7F1F-444E-BA8F-EC31584B93CF}"/>
              </a:ext>
            </a:extLst>
          </p:cNvPr>
          <p:cNvSpPr txBox="1">
            <a:spLocks/>
          </p:cNvSpPr>
          <p:nvPr/>
        </p:nvSpPr>
        <p:spPr>
          <a:xfrm>
            <a:off x="1524000" y="1"/>
            <a:ext cx="9144001" cy="83604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CH" sz="2800" b="1" dirty="0">
                <a:latin typeface="+mn-lt"/>
                <a:cs typeface="Arial" panose="020B0604020202020204" pitchFamily="34" charset="0"/>
              </a:rPr>
              <a:t>Single-</a:t>
            </a:r>
            <a:r>
              <a:rPr lang="fr-CH" sz="2800" b="1" dirty="0" err="1">
                <a:latin typeface="+mn-lt"/>
                <a:cs typeface="Arial" panose="020B0604020202020204" pitchFamily="34" charset="0"/>
              </a:rPr>
              <a:t>cell</a:t>
            </a:r>
            <a:r>
              <a:rPr lang="fr-CH" sz="2800" b="1" dirty="0">
                <a:latin typeface="+mn-lt"/>
                <a:cs typeface="Arial" panose="020B0604020202020204" pitchFamily="34" charset="0"/>
              </a:rPr>
              <a:t> </a:t>
            </a:r>
            <a:r>
              <a:rPr lang="fr-CH" sz="2800" b="1" dirty="0" err="1">
                <a:latin typeface="+mn-lt"/>
                <a:cs typeface="Arial" panose="020B0604020202020204" pitchFamily="34" charset="0"/>
              </a:rPr>
              <a:t>genomics</a:t>
            </a:r>
            <a:r>
              <a:rPr lang="fr-CH" sz="2800" b="1" dirty="0">
                <a:latin typeface="+mn-lt"/>
                <a:cs typeface="Arial" panose="020B0604020202020204" pitchFamily="34" charset="0"/>
              </a:rPr>
              <a:t> applications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42AB54-9229-4BFF-B453-A7B111E90E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419"/>
          <a:stretch/>
        </p:blipFill>
        <p:spPr>
          <a:xfrm>
            <a:off x="5989230" y="1260813"/>
            <a:ext cx="5395541" cy="43243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ED44A1-C00F-4A43-8CD2-32642CDB47A8}"/>
              </a:ext>
            </a:extLst>
          </p:cNvPr>
          <p:cNvSpPr txBox="1"/>
          <p:nvPr/>
        </p:nvSpPr>
        <p:spPr>
          <a:xfrm>
            <a:off x="0" y="6009932"/>
            <a:ext cx="103643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en-US" sz="1400" dirty="0">
                <a:hlinkClick r:id="rId3"/>
              </a:rPr>
              <a:t>Wang, Y., &amp; </a:t>
            </a:r>
            <a:r>
              <a:rPr lang="en-US" sz="1400" dirty="0" err="1">
                <a:hlinkClick r:id="rId3"/>
              </a:rPr>
              <a:t>Navin</a:t>
            </a:r>
            <a:r>
              <a:rPr lang="en-US" sz="1400" dirty="0">
                <a:hlinkClick r:id="rId3"/>
              </a:rPr>
              <a:t>, N. E. (2015). Advances and applications of single-cell sequencing technologies. </a:t>
            </a:r>
            <a:r>
              <a:rPr lang="en-US" sz="1400" i="1" dirty="0">
                <a:hlinkClick r:id="rId3"/>
              </a:rPr>
              <a:t>Molecular cell</a:t>
            </a:r>
            <a:endParaRPr lang="en-US" sz="1400" dirty="0"/>
          </a:p>
          <a:p>
            <a:pPr marL="0" lvl="1"/>
            <a:r>
              <a:rPr lang="fr-FR" sz="1400" dirty="0" err="1">
                <a:hlinkClick r:id="rId4"/>
              </a:rPr>
              <a:t>Angerer</a:t>
            </a:r>
            <a:r>
              <a:rPr lang="fr-FR" sz="1400" dirty="0">
                <a:hlinkClick r:id="rId4"/>
              </a:rPr>
              <a:t> &amp; </a:t>
            </a:r>
            <a:r>
              <a:rPr lang="fr-FR" sz="1400" dirty="0" err="1">
                <a:hlinkClick r:id="rId4"/>
              </a:rPr>
              <a:t>Theis</a:t>
            </a:r>
            <a:r>
              <a:rPr lang="fr-FR" sz="1400" dirty="0">
                <a:hlinkClick r:id="rId4"/>
              </a:rPr>
              <a:t> (2017). Single </a:t>
            </a:r>
            <a:r>
              <a:rPr lang="fr-FR" sz="1400" dirty="0" err="1">
                <a:hlinkClick r:id="rId4"/>
              </a:rPr>
              <a:t>cells</a:t>
            </a:r>
            <a:r>
              <a:rPr lang="fr-FR" sz="1400" dirty="0">
                <a:hlinkClick r:id="rId4"/>
              </a:rPr>
              <a:t> </a:t>
            </a:r>
            <a:r>
              <a:rPr lang="fr-FR" sz="1400" dirty="0" err="1">
                <a:hlinkClick r:id="rId4"/>
              </a:rPr>
              <a:t>make</a:t>
            </a:r>
            <a:r>
              <a:rPr lang="fr-FR" sz="1400" dirty="0">
                <a:hlinkClick r:id="rId4"/>
              </a:rPr>
              <a:t> big data: New challenges and </a:t>
            </a:r>
            <a:r>
              <a:rPr lang="fr-FR" sz="1400" dirty="0" err="1">
                <a:hlinkClick r:id="rId4"/>
              </a:rPr>
              <a:t>opportunities</a:t>
            </a:r>
            <a:r>
              <a:rPr lang="fr-FR" sz="1400" dirty="0">
                <a:hlinkClick r:id="rId4"/>
              </a:rPr>
              <a:t> in transcriptomics. </a:t>
            </a:r>
            <a:r>
              <a:rPr lang="fr-FR" sz="1400" i="1" dirty="0" err="1">
                <a:hlinkClick r:id="rId4"/>
              </a:rPr>
              <a:t>Current</a:t>
            </a:r>
            <a:r>
              <a:rPr lang="fr-FR" sz="1400" i="1" dirty="0">
                <a:hlinkClick r:id="rId4"/>
              </a:rPr>
              <a:t> opinion in </a:t>
            </a:r>
            <a:r>
              <a:rPr lang="fr-FR" sz="1400" i="1" dirty="0" err="1">
                <a:hlinkClick r:id="rId4"/>
              </a:rPr>
              <a:t>Systems</a:t>
            </a:r>
            <a:r>
              <a:rPr lang="fr-FR" sz="1400" i="1" dirty="0">
                <a:hlinkClick r:id="rId4"/>
              </a:rPr>
              <a:t> </a:t>
            </a:r>
            <a:r>
              <a:rPr lang="fr-FR" sz="1400" i="1" dirty="0" err="1">
                <a:hlinkClick r:id="rId4"/>
              </a:rPr>
              <a:t>biology</a:t>
            </a:r>
            <a:r>
              <a:rPr lang="fr-FR" sz="1400" i="1" dirty="0">
                <a:hlinkClick r:id="rId4"/>
              </a:rPr>
              <a:t> </a:t>
            </a:r>
            <a:endParaRPr lang="en-US" sz="1400" i="1" dirty="0"/>
          </a:p>
        </p:txBody>
      </p:sp>
      <p:pic>
        <p:nvPicPr>
          <p:cNvPr id="6" name="Screenshot 2022-03-13 at 22.40.21.png">
            <a:extLst>
              <a:ext uri="{FF2B5EF4-FFF2-40B4-BE49-F238E27FC236}">
                <a16:creationId xmlns:a16="http://schemas.microsoft.com/office/drawing/2014/main" id="{10B8C57B-79D3-41FB-B1B7-97306BC0D2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50" y="1451312"/>
            <a:ext cx="6220794" cy="394335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974772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F5DFAE8-5C89-4EB8-ABD6-F014DF965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3017" y="817575"/>
            <a:ext cx="3105150" cy="1685925"/>
          </a:xfrm>
          <a:prstGeom prst="rect">
            <a:avLst/>
          </a:prstGeom>
        </p:spPr>
      </p:pic>
      <p:sp>
        <p:nvSpPr>
          <p:cNvPr id="632" name="Shape 632"/>
          <p:cNvSpPr/>
          <p:nvPr/>
        </p:nvSpPr>
        <p:spPr>
          <a:xfrm>
            <a:off x="-519369" y="2484236"/>
            <a:ext cx="4807429" cy="2639167"/>
          </a:xfrm>
          <a:prstGeom prst="rect">
            <a:avLst/>
          </a:prstGeom>
          <a:solidFill>
            <a:srgbClr val="FEFEFE"/>
          </a:solidFill>
          <a:ln w="12700">
            <a:miter lim="400000"/>
          </a:ln>
        </p:spPr>
        <p:txBody>
          <a:bodyPr lIns="32146" rIns="32146"/>
          <a:lstStyle/>
          <a:p>
            <a:pPr defTabSz="642915">
              <a:defRPr sz="4200">
                <a:latin typeface="Gill Sans"/>
                <a:ea typeface="Gill Sans"/>
                <a:cs typeface="Gill Sans"/>
                <a:sym typeface="Gill Sans"/>
              </a:defRPr>
            </a:pPr>
            <a:endParaRPr sz="2953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5CAF01AB-0EB6-4CCB-97F0-87690E0E26F8}"/>
              </a:ext>
            </a:extLst>
          </p:cNvPr>
          <p:cNvSpPr txBox="1">
            <a:spLocks/>
          </p:cNvSpPr>
          <p:nvPr/>
        </p:nvSpPr>
        <p:spPr>
          <a:xfrm>
            <a:off x="1524000" y="2"/>
            <a:ext cx="9144001" cy="61157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CH" sz="2800" b="1" dirty="0" err="1">
                <a:latin typeface="+mn-lt"/>
                <a:cs typeface="Arial" panose="020B0604020202020204" pitchFamily="34" charset="0"/>
              </a:rPr>
              <a:t>scRNA-seq</a:t>
            </a:r>
            <a:r>
              <a:rPr lang="fr-CH" sz="2800" b="1" dirty="0">
                <a:latin typeface="+mn-lt"/>
                <a:cs typeface="Arial" panose="020B0604020202020204" pitchFamily="34" charset="0"/>
              </a:rPr>
              <a:t> applications – </a:t>
            </a:r>
            <a:r>
              <a:rPr lang="fr-CH" sz="2800" b="1" dirty="0" err="1">
                <a:latin typeface="+mn-lt"/>
                <a:cs typeface="Arial" panose="020B0604020202020204" pitchFamily="34" charset="0"/>
              </a:rPr>
              <a:t>Creating</a:t>
            </a:r>
            <a:r>
              <a:rPr lang="fr-CH" sz="2800" b="1" dirty="0">
                <a:latin typeface="+mn-lt"/>
                <a:cs typeface="Arial" panose="020B0604020202020204" pitchFamily="34" charset="0"/>
              </a:rPr>
              <a:t> XXX </a:t>
            </a:r>
            <a:r>
              <a:rPr lang="fr-CH" sz="2800" b="1" dirty="0" err="1">
                <a:latin typeface="+mn-lt"/>
                <a:cs typeface="Arial" panose="020B0604020202020204" pitchFamily="34" charset="0"/>
              </a:rPr>
              <a:t>cell</a:t>
            </a:r>
            <a:r>
              <a:rPr lang="fr-CH" sz="2800" b="1" dirty="0">
                <a:latin typeface="+mn-lt"/>
                <a:cs typeface="Arial" panose="020B0604020202020204" pitchFamily="34" charset="0"/>
              </a:rPr>
              <a:t> </a:t>
            </a:r>
            <a:r>
              <a:rPr lang="fr-CH" sz="2800" b="1" dirty="0" err="1">
                <a:latin typeface="+mn-lt"/>
                <a:cs typeface="Arial" panose="020B0604020202020204" pitchFamily="34" charset="0"/>
              </a:rPr>
              <a:t>atlases</a:t>
            </a:r>
            <a:endParaRPr lang="fr-CH" sz="2800" b="1" dirty="0">
              <a:latin typeface="+mn-lt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0108A9-7091-40E0-9924-D6C535341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85144"/>
            <a:ext cx="4452551" cy="14779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56A1A0-5F44-4AC4-AD08-19BD98A459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897" y="2182324"/>
            <a:ext cx="3175479" cy="21082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6B1553A-BD0B-49D0-9A3A-BAD4A5DDB9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4969" y="817575"/>
            <a:ext cx="4785799" cy="15998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E0EAAFD-7380-417D-A076-2854CD6894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85494" y="2268643"/>
            <a:ext cx="4044649" cy="181499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A4C1136-407D-4ECD-9CBB-BC67D2EC1D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30781" y="2801710"/>
            <a:ext cx="4654765" cy="187238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C9AB0AC-1178-4CE3-AC52-A71F270C66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405" y="4506184"/>
            <a:ext cx="3993740" cy="19120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3BC6EE8-760B-4B2E-BCB0-615475047FB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47080" y="4634961"/>
            <a:ext cx="5720921" cy="1892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464669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B7179EE3-FA5A-4334-943F-869FBB760E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4521" y="155725"/>
            <a:ext cx="3674114" cy="3505893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AC68A5DA-49DD-46C1-95CB-A1232BBC9B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65" y="2295526"/>
            <a:ext cx="6818325" cy="122739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4F43329-EEDA-4403-84CB-2EE287954F91}"/>
              </a:ext>
            </a:extLst>
          </p:cNvPr>
          <p:cNvSpPr/>
          <p:nvPr/>
        </p:nvSpPr>
        <p:spPr>
          <a:xfrm>
            <a:off x="0" y="155726"/>
            <a:ext cx="12192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One of the latest atlases: the Fly Cell Atlas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E19CF7D-9110-413B-AD68-5060CC8B073B}"/>
              </a:ext>
            </a:extLst>
          </p:cNvPr>
          <p:cNvSpPr txBox="1"/>
          <p:nvPr/>
        </p:nvSpPr>
        <p:spPr>
          <a:xfrm>
            <a:off x="93023" y="1475473"/>
            <a:ext cx="9020072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 single-cell RNA-seq atlas of the </a:t>
            </a:r>
            <a:r>
              <a:rPr lang="en-US" sz="1600" i="1" dirty="0"/>
              <a:t>drosophila melanogaster </a:t>
            </a:r>
            <a:r>
              <a:rPr lang="en-US" sz="1600" dirty="0"/>
              <a:t>of 15 tissues, recapitulated in body and head</a:t>
            </a:r>
            <a:endParaRPr lang="en-US" sz="1600" baseline="30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Data made available through </a:t>
            </a:r>
            <a:r>
              <a:rPr lang="en-US" sz="1600" b="1" dirty="0"/>
              <a:t>two interactive portals</a:t>
            </a:r>
            <a:r>
              <a:rPr lang="en-US" sz="1600" dirty="0"/>
              <a:t>: </a:t>
            </a:r>
            <a:r>
              <a:rPr lang="en-US" sz="1600" b="1" dirty="0" err="1"/>
              <a:t>SCope</a:t>
            </a:r>
            <a:r>
              <a:rPr lang="en-US" sz="1600" dirty="0"/>
              <a:t> and </a:t>
            </a:r>
            <a:r>
              <a:rPr lang="en-US" sz="1600" b="1" dirty="0"/>
              <a:t>ASAP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9DBA1BA3-C350-436C-A1F3-0F7A9D7389A5}"/>
              </a:ext>
            </a:extLst>
          </p:cNvPr>
          <p:cNvSpPr txBox="1"/>
          <p:nvPr/>
        </p:nvSpPr>
        <p:spPr>
          <a:xfrm>
            <a:off x="288217" y="3330889"/>
            <a:ext cx="18761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63 10x runs</a:t>
            </a:r>
          </a:p>
          <a:p>
            <a:r>
              <a:rPr lang="en-US" sz="1100" b="1" dirty="0"/>
              <a:t>38 billion reads</a:t>
            </a:r>
          </a:p>
          <a:p>
            <a:r>
              <a:rPr lang="en-US" sz="1100" b="1" dirty="0"/>
              <a:t>570k cells using 10x</a:t>
            </a:r>
          </a:p>
          <a:p>
            <a:r>
              <a:rPr lang="fr-FR" sz="1100" b="1" dirty="0"/>
              <a:t>10k </a:t>
            </a:r>
            <a:r>
              <a:rPr lang="fr-FR" sz="1100" b="1" dirty="0" err="1"/>
              <a:t>cells</a:t>
            </a:r>
            <a:r>
              <a:rPr lang="fr-FR" sz="1100" b="1" dirty="0"/>
              <a:t> </a:t>
            </a:r>
            <a:r>
              <a:rPr lang="fr-FR" sz="1100" b="1" dirty="0" err="1"/>
              <a:t>using</a:t>
            </a:r>
            <a:r>
              <a:rPr lang="fr-FR" sz="1100" b="1" dirty="0"/>
              <a:t> SMART-Seq2</a:t>
            </a:r>
            <a:endParaRPr lang="en-US" sz="1100" b="1" dirty="0"/>
          </a:p>
        </p:txBody>
      </p:sp>
      <p:pic>
        <p:nvPicPr>
          <p:cNvPr id="12" name="Picture 2" descr="https://www.nextflow.io/img/nextflow2014_no-bg.png">
            <a:extLst>
              <a:ext uri="{FF2B5EF4-FFF2-40B4-BE49-F238E27FC236}">
                <a16:creationId xmlns:a16="http://schemas.microsoft.com/office/drawing/2014/main" id="{81F44287-C041-4C5E-8587-8D2097BEA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277" y="2192403"/>
            <a:ext cx="1028000" cy="206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3">
            <a:extLst>
              <a:ext uri="{FF2B5EF4-FFF2-40B4-BE49-F238E27FC236}">
                <a16:creationId xmlns:a16="http://schemas.microsoft.com/office/drawing/2014/main" id="{5C5BCC4A-5AB2-4A51-B483-EC60B9D8F9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29424" y="4132114"/>
            <a:ext cx="3394761" cy="2406239"/>
          </a:xfrm>
          <a:prstGeom prst="rect">
            <a:avLst/>
          </a:prstGeom>
        </p:spPr>
      </p:pic>
      <p:pic>
        <p:nvPicPr>
          <p:cNvPr id="14" name="Picture 4">
            <a:extLst>
              <a:ext uri="{FF2B5EF4-FFF2-40B4-BE49-F238E27FC236}">
                <a16:creationId xmlns:a16="http://schemas.microsoft.com/office/drawing/2014/main" id="{16BC0BB4-1242-4547-B6C6-EED809D966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97925" y="4046957"/>
            <a:ext cx="2865134" cy="2581784"/>
          </a:xfrm>
          <a:prstGeom prst="rect">
            <a:avLst/>
          </a:prstGeom>
        </p:spPr>
      </p:pic>
      <p:pic>
        <p:nvPicPr>
          <p:cNvPr id="15" name="Picture 2" descr="https://scope.aertslab.org/images/SCope_Logo.png">
            <a:extLst>
              <a:ext uri="{FF2B5EF4-FFF2-40B4-BE49-F238E27FC236}">
                <a16:creationId xmlns:a16="http://schemas.microsoft.com/office/drawing/2014/main" id="{4E1F064A-1DF2-4024-BBD0-5442414C91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9627" y="3626041"/>
            <a:ext cx="1374848" cy="483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Flèche : droite 16">
            <a:extLst>
              <a:ext uri="{FF2B5EF4-FFF2-40B4-BE49-F238E27FC236}">
                <a16:creationId xmlns:a16="http://schemas.microsoft.com/office/drawing/2014/main" id="{50A462DC-BD16-47AC-8B72-C7707CBB9888}"/>
              </a:ext>
            </a:extLst>
          </p:cNvPr>
          <p:cNvSpPr/>
          <p:nvPr/>
        </p:nvSpPr>
        <p:spPr>
          <a:xfrm>
            <a:off x="5829560" y="5372562"/>
            <a:ext cx="1002384" cy="152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Flèche : droite 17">
            <a:extLst>
              <a:ext uri="{FF2B5EF4-FFF2-40B4-BE49-F238E27FC236}">
                <a16:creationId xmlns:a16="http://schemas.microsoft.com/office/drawing/2014/main" id="{BCF96B93-E247-4146-849E-D7ACA95C8CC5}"/>
              </a:ext>
            </a:extLst>
          </p:cNvPr>
          <p:cNvSpPr/>
          <p:nvPr/>
        </p:nvSpPr>
        <p:spPr>
          <a:xfrm rot="10800000">
            <a:off x="5829560" y="5562654"/>
            <a:ext cx="1002384" cy="152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EFD9059B-3F7B-427E-97E1-1C9E6573B008}"/>
              </a:ext>
            </a:extLst>
          </p:cNvPr>
          <p:cNvSpPr txBox="1"/>
          <p:nvPr/>
        </p:nvSpPr>
        <p:spPr>
          <a:xfrm>
            <a:off x="5437238" y="4873569"/>
            <a:ext cx="17870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/>
              <a:t>Data exchange</a:t>
            </a:r>
          </a:p>
          <a:p>
            <a:pPr algn="ctr"/>
            <a:r>
              <a:rPr lang="en-US" sz="1200" b="1" dirty="0"/>
              <a:t>(.loom files, sub-clusters)</a:t>
            </a:r>
            <a:endParaRPr lang="fr-FR" sz="1200" b="1" dirty="0"/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F2855E07-AE70-471E-A3F1-3EAB7A452EB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3063" y="63140"/>
            <a:ext cx="773697" cy="805277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56EF213C-8540-4770-A895-AC38A30BC82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8217" y="853134"/>
            <a:ext cx="1463390" cy="19927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25A0DA3E-B7B3-4853-9983-22FB5BD72128}"/>
              </a:ext>
            </a:extLst>
          </p:cNvPr>
          <p:cNvSpPr/>
          <p:nvPr/>
        </p:nvSpPr>
        <p:spPr>
          <a:xfrm>
            <a:off x="2554564" y="6519345"/>
            <a:ext cx="243951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600" dirty="0">
                <a:hlinkClick r:id="rId11"/>
              </a:rPr>
              <a:t>https://scope.aertslab.org/</a:t>
            </a:r>
            <a:endParaRPr lang="fr-FR" sz="16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827CE6D-A947-42F2-BEC1-65F9A1A79AFD}"/>
              </a:ext>
            </a:extLst>
          </p:cNvPr>
          <p:cNvSpPr/>
          <p:nvPr/>
        </p:nvSpPr>
        <p:spPr>
          <a:xfrm>
            <a:off x="7742430" y="6566440"/>
            <a:ext cx="189500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600" dirty="0">
                <a:hlinkClick r:id="rId12"/>
              </a:rPr>
              <a:t>https://asap.epfl.ch/</a:t>
            </a:r>
            <a:endParaRPr lang="fr-FR" sz="16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84ED772-9B56-45DD-94EC-4CAAE49AE26E}"/>
              </a:ext>
            </a:extLst>
          </p:cNvPr>
          <p:cNvSpPr/>
          <p:nvPr/>
        </p:nvSpPr>
        <p:spPr>
          <a:xfrm>
            <a:off x="58839" y="1035691"/>
            <a:ext cx="21055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600" dirty="0">
                <a:hlinkClick r:id="rId13"/>
              </a:rPr>
              <a:t>https://flycellatlas.org/</a:t>
            </a:r>
            <a:endParaRPr lang="fr-FR" sz="1600" dirty="0"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571FF5DA-2EBD-44A4-9821-2129AAEAF52C}"/>
              </a:ext>
            </a:extLst>
          </p:cNvPr>
          <p:cNvSpPr txBox="1"/>
          <p:nvPr/>
        </p:nvSpPr>
        <p:spPr>
          <a:xfrm>
            <a:off x="10429040" y="6556371"/>
            <a:ext cx="17883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14"/>
              </a:rPr>
              <a:t>Li et al., Science, 2022</a:t>
            </a:r>
            <a:endParaRPr lang="fr-FR" sz="1400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D074BF3-F039-4F77-A745-A003F5E8041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550924" y="4766094"/>
            <a:ext cx="1285875" cy="34290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C58CFA04-BBAC-4445-8971-26D095D15E3E}"/>
              </a:ext>
            </a:extLst>
          </p:cNvPr>
          <p:cNvSpPr txBox="1"/>
          <p:nvPr/>
        </p:nvSpPr>
        <p:spPr>
          <a:xfrm>
            <a:off x="10620462" y="4387442"/>
            <a:ext cx="1217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And </a:t>
            </a:r>
            <a:r>
              <a:rPr lang="en-US"/>
              <a:t>also in</a:t>
            </a:r>
            <a:endParaRPr lang="fr-FR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A34BF55-196F-4661-89AD-9394BC153CE0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853944" y="3702496"/>
            <a:ext cx="1671977" cy="345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512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1FE35E-790A-41C3-AB46-7B953D14D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643" y="1206974"/>
            <a:ext cx="2744080" cy="25128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EE9452-44E4-4A76-BB74-77C029D3D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86" y="4078030"/>
            <a:ext cx="3982393" cy="20183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8708570-1498-4747-A79F-F6FC28F42B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5701" y="1067508"/>
            <a:ext cx="2668735" cy="26350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452B446-79C0-420D-B326-E7F50DA0B3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8346" y="848976"/>
            <a:ext cx="5529329" cy="5469227"/>
          </a:xfrm>
          <a:prstGeom prst="rect">
            <a:avLst/>
          </a:prstGeom>
        </p:spPr>
      </p:pic>
      <p:sp>
        <p:nvSpPr>
          <p:cNvPr id="13" name="Shape 621">
            <a:extLst>
              <a:ext uri="{FF2B5EF4-FFF2-40B4-BE49-F238E27FC236}">
                <a16:creationId xmlns:a16="http://schemas.microsoft.com/office/drawing/2014/main" id="{6119A62C-7882-4725-A43B-78BBB07AE939}"/>
              </a:ext>
            </a:extLst>
          </p:cNvPr>
          <p:cNvSpPr txBox="1"/>
          <p:nvPr/>
        </p:nvSpPr>
        <p:spPr>
          <a:xfrm>
            <a:off x="7476355" y="6318203"/>
            <a:ext cx="4715645" cy="2712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2860" tIns="42860" rIns="42860" bIns="42860">
            <a:spAutoFit/>
          </a:bodyPr>
          <a:lstStyle>
            <a:lvl1pPr defTabSz="914400">
              <a:defRPr sz="900" i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rPr lang="en-US" sz="1200" dirty="0">
                <a:hlinkClick r:id="rId6"/>
              </a:rPr>
              <a:t>X. Wang, Y. He, et al, Genomics, Proteomics &amp; Bioinformatics,</a:t>
            </a:r>
            <a:r>
              <a:rPr sz="1200" dirty="0">
                <a:hlinkClick r:id="rId6"/>
              </a:rPr>
              <a:t> 20</a:t>
            </a:r>
            <a:r>
              <a:rPr lang="en-US" sz="1200" dirty="0">
                <a:hlinkClick r:id="rId6"/>
              </a:rPr>
              <a:t>21</a:t>
            </a:r>
            <a:endParaRPr sz="1200" dirty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EC11055A-238D-4CE3-A7CA-2B2F0BC877AF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85458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Which protocol to use? Two main protocols currently in use: Smart-seq2 vs 10x</a:t>
            </a:r>
            <a:endParaRPr lang="fr-CH" sz="2800" b="1" dirty="0">
              <a:latin typeface="+mn-lt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107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98C9B1F-BC3E-41C8-8B48-B4BFAC914B70}"/>
              </a:ext>
            </a:extLst>
          </p:cNvPr>
          <p:cNvSpPr/>
          <p:nvPr/>
        </p:nvSpPr>
        <p:spPr>
          <a:xfrm>
            <a:off x="0" y="0"/>
            <a:ext cx="12192000" cy="8424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re 1"/>
          <p:cNvSpPr>
            <a:spLocks noGrp="1"/>
          </p:cNvSpPr>
          <p:nvPr>
            <p:ph type="title" idx="4294967295"/>
          </p:nvPr>
        </p:nvSpPr>
        <p:spPr>
          <a:xfrm>
            <a:off x="0" y="1"/>
            <a:ext cx="12192000" cy="84248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algn="ctr"/>
            <a:r>
              <a:rPr lang="fr-CH" sz="2400" b="1" dirty="0">
                <a:latin typeface="Arial" panose="020B0604020202020204" pitchFamily="34" charset="0"/>
                <a:cs typeface="Arial" panose="020B0604020202020204" pitchFamily="34" charset="0"/>
              </a:rPr>
              <a:t>Community </a:t>
            </a:r>
            <a:r>
              <a:rPr lang="fr-CH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needs</a:t>
            </a:r>
            <a:r>
              <a:rPr lang="fr-CH" sz="2400" b="1" dirty="0">
                <a:latin typeface="Arial" panose="020B0604020202020204" pitchFamily="34" charset="0"/>
                <a:cs typeface="Arial" panose="020B0604020202020204" pitchFamily="34" charset="0"/>
              </a:rPr>
              <a:t>: « I </a:t>
            </a:r>
            <a:r>
              <a:rPr lang="fr-CH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want</a:t>
            </a:r>
            <a:r>
              <a:rPr lang="fr-CH" sz="2400" b="1" dirty="0">
                <a:latin typeface="Arial" panose="020B0604020202020204" pitchFamily="34" charset="0"/>
                <a:cs typeface="Arial" panose="020B0604020202020204" pitchFamily="34" charset="0"/>
              </a:rPr>
              <a:t> to do single-</a:t>
            </a:r>
            <a:r>
              <a:rPr lang="fr-CH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cell</a:t>
            </a:r>
            <a:r>
              <a:rPr lang="fr-CH" sz="2400" b="1" dirty="0">
                <a:latin typeface="Arial" panose="020B0604020202020204" pitchFamily="34" charset="0"/>
                <a:cs typeface="Arial" panose="020B0604020202020204" pitchFamily="34" charset="0"/>
              </a:rPr>
              <a:t> ! »</a:t>
            </a:r>
          </a:p>
        </p:txBody>
      </p:sp>
      <p:pic>
        <p:nvPicPr>
          <p:cNvPr id="1028" name="Picture 4" descr="Résultat de recherche d'images pour &quot;laboratory technician cartoon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210614"/>
            <a:ext cx="4018209" cy="458403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645" y="1210615"/>
            <a:ext cx="4247883" cy="1678599"/>
          </a:xfrm>
          <a:prstGeom prst="rect">
            <a:avLst/>
          </a:prstGeom>
        </p:spPr>
      </p:pic>
      <p:sp>
        <p:nvSpPr>
          <p:cNvPr id="17" name="Titre 1"/>
          <p:cNvSpPr txBox="1">
            <a:spLocks/>
          </p:cNvSpPr>
          <p:nvPr/>
        </p:nvSpPr>
        <p:spPr>
          <a:xfrm>
            <a:off x="1149032" y="1823951"/>
            <a:ext cx="4453526" cy="4519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CH" sz="2000" dirty="0">
                <a:latin typeface="Arial" panose="020B0604020202020204" pitchFamily="34" charset="0"/>
                <a:cs typeface="Arial" panose="020B0604020202020204" pitchFamily="34" charset="0"/>
              </a:rPr>
              <a:t>I </a:t>
            </a:r>
            <a:r>
              <a:rPr lang="fr-CH" sz="2000" dirty="0" err="1">
                <a:latin typeface="Arial" panose="020B0604020202020204" pitchFamily="34" charset="0"/>
                <a:cs typeface="Arial" panose="020B0604020202020204" pitchFamily="34" charset="0"/>
              </a:rPr>
              <a:t>finally</a:t>
            </a:r>
            <a:r>
              <a:rPr lang="fr-CH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CH" sz="2000" dirty="0" err="1">
                <a:latin typeface="Arial" panose="020B0604020202020204" pitchFamily="34" charset="0"/>
                <a:cs typeface="Arial" panose="020B0604020202020204" pitchFamily="34" charset="0"/>
              </a:rPr>
              <a:t>got</a:t>
            </a:r>
            <a:r>
              <a:rPr lang="fr-CH" sz="2000" dirty="0">
                <a:latin typeface="Arial" panose="020B0604020202020204" pitchFamily="34" charset="0"/>
                <a:cs typeface="Arial" panose="020B0604020202020204" pitchFamily="34" charset="0"/>
              </a:rPr>
              <a:t> good</a:t>
            </a:r>
          </a:p>
          <a:p>
            <a:pPr algn="ctr"/>
            <a:r>
              <a:rPr lang="fr-CH" sz="1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fr-CH" sz="2000" dirty="0">
                <a:latin typeface="Arial" panose="020B0604020202020204" pitchFamily="34" charset="0"/>
                <a:cs typeface="Arial" panose="020B0604020202020204" pitchFamily="34" charset="0"/>
              </a:rPr>
              <a:t>single-</a:t>
            </a:r>
            <a:r>
              <a:rPr lang="fr-CH" sz="2000" dirty="0" err="1">
                <a:latin typeface="Arial" panose="020B0604020202020204" pitchFamily="34" charset="0"/>
                <a:cs typeface="Arial" panose="020B0604020202020204" pitchFamily="34" charset="0"/>
              </a:rPr>
              <a:t>cell</a:t>
            </a:r>
            <a:r>
              <a:rPr lang="fr-CH" sz="2000" dirty="0">
                <a:latin typeface="Arial" panose="020B0604020202020204" pitchFamily="34" charset="0"/>
                <a:cs typeface="Arial" panose="020B0604020202020204" pitchFamily="34" charset="0"/>
              </a:rPr>
              <a:t> data!!</a:t>
            </a:r>
          </a:p>
        </p:txBody>
      </p:sp>
    </p:spTree>
    <p:extLst>
      <p:ext uri="{BB962C8B-B14F-4D97-AF65-F5344CB8AC3E}">
        <p14:creationId xmlns:p14="http://schemas.microsoft.com/office/powerpoint/2010/main" val="3630473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381" y="1979582"/>
            <a:ext cx="4247883" cy="167859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525001" y="3462605"/>
            <a:ext cx="1143000" cy="3478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re 1"/>
          <p:cNvSpPr>
            <a:spLocks noGrp="1"/>
          </p:cNvSpPr>
          <p:nvPr>
            <p:ph type="title" idx="4294967295"/>
          </p:nvPr>
        </p:nvSpPr>
        <p:spPr>
          <a:xfrm>
            <a:off x="0" y="1"/>
            <a:ext cx="12192000" cy="826697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algn="ctr"/>
            <a:r>
              <a:rPr lang="fr-CH" sz="2400" b="1" dirty="0">
                <a:latin typeface="Arial" panose="020B0604020202020204" pitchFamily="34" charset="0"/>
                <a:cs typeface="Arial" panose="020B0604020202020204" pitchFamily="34" charset="0"/>
              </a:rPr>
              <a:t>Community </a:t>
            </a:r>
            <a:r>
              <a:rPr lang="fr-CH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needs</a:t>
            </a:r>
            <a:r>
              <a:rPr lang="fr-CH" sz="2400" b="1" dirty="0">
                <a:latin typeface="Arial" panose="020B0604020202020204" pitchFamily="34" charset="0"/>
                <a:cs typeface="Arial" panose="020B0604020202020204" pitchFamily="34" charset="0"/>
              </a:rPr>
              <a:t>: « But how do I </a:t>
            </a:r>
            <a:r>
              <a:rPr lang="fr-CH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analyze</a:t>
            </a:r>
            <a:r>
              <a:rPr lang="fr-CH" sz="2400" b="1" dirty="0">
                <a:latin typeface="Arial" panose="020B0604020202020204" pitchFamily="34" charset="0"/>
                <a:cs typeface="Arial" panose="020B0604020202020204" pitchFamily="34" charset="0"/>
              </a:rPr>
              <a:t> single-</a:t>
            </a:r>
            <a:r>
              <a:rPr lang="fr-CH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cell</a:t>
            </a:r>
            <a:r>
              <a:rPr lang="fr-CH" sz="2400" b="1" dirty="0">
                <a:latin typeface="Arial" panose="020B0604020202020204" pitchFamily="34" charset="0"/>
                <a:cs typeface="Arial" panose="020B0604020202020204" pitchFamily="34" charset="0"/>
              </a:rPr>
              <a:t> data? »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9189" y="2130416"/>
            <a:ext cx="4115325" cy="27992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791711" y="1867377"/>
            <a:ext cx="70083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4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??</a:t>
            </a:r>
            <a:endParaRPr 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22918" y="2321990"/>
            <a:ext cx="23246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Same as bulk data pipelines?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tools to use?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-524622" y="3755788"/>
            <a:ext cx="8019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Symbol" panose="05050102010706020507" pitchFamily="18" charset="2"/>
              <a:buChar char="Þ"/>
            </a:pPr>
            <a:r>
              <a:rPr lang="fr-CH" sz="2400" dirty="0" err="1">
                <a:latin typeface="Arial" charset="0"/>
                <a:ea typeface="Arial" charset="0"/>
                <a:cs typeface="Arial" charset="0"/>
              </a:rPr>
              <a:t>Typical</a:t>
            </a:r>
            <a:r>
              <a:rPr lang="fr-CH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fr-CH" sz="2400" dirty="0" err="1">
                <a:latin typeface="Arial" charset="0"/>
                <a:ea typeface="Arial" charset="0"/>
                <a:cs typeface="Arial" charset="0"/>
              </a:rPr>
              <a:t>bottleneck</a:t>
            </a:r>
            <a:endParaRPr lang="fr-FR" sz="24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492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20952</TotalTime>
  <Words>1039</Words>
  <Application>Microsoft Office PowerPoint</Application>
  <PresentationFormat>Widescreen</PresentationFormat>
  <Paragraphs>222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9" baseType="lpstr">
      <vt:lpstr>Adobe Gothic Std B</vt:lpstr>
      <vt:lpstr>Arial</vt:lpstr>
      <vt:lpstr>Calibri</vt:lpstr>
      <vt:lpstr>Calibri Light</vt:lpstr>
      <vt:lpstr>Gill Sans</vt:lpstr>
      <vt:lpstr>Gill Sans SemiBold</vt:lpstr>
      <vt:lpstr>Helvetica</vt:lpstr>
      <vt:lpstr>Helvetica Neue</vt:lpstr>
      <vt:lpstr>Helvetica Neue Light</vt:lpstr>
      <vt:lpstr>Helvetica Neue Medium</vt:lpstr>
      <vt:lpstr>Symbol</vt:lpstr>
      <vt:lpstr>Office Theme</vt:lpstr>
      <vt:lpstr>Using ASAP for Single-Cell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Community needs: « I want to do single-cell ! »</vt:lpstr>
      <vt:lpstr>Community needs: « But how do I analyze single-cell data? »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 Cell Atlas - ASAP</dc:title>
  <dc:creator>Gardeux Vincent Roland Julien</dc:creator>
  <cp:lastModifiedBy>Gardeux Vincent Roland Julien</cp:lastModifiedBy>
  <cp:revision>388</cp:revision>
  <dcterms:created xsi:type="dcterms:W3CDTF">2015-10-29T15:43:31Z</dcterms:created>
  <dcterms:modified xsi:type="dcterms:W3CDTF">2023-10-16T10:28:41Z</dcterms:modified>
</cp:coreProperties>
</file>